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Lobster"/>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font" Target="fonts/Lobster-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3" name="Shape 9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 name="Shape 105"/>
        <p:cNvGrpSpPr/>
        <p:nvPr/>
      </p:nvGrpSpPr>
      <p:grpSpPr>
        <a:xfrm>
          <a:off x="0" y="0"/>
          <a:ext cx="0" cy="0"/>
          <a:chOff x="0" y="0"/>
          <a:chExt cx="0" cy="0"/>
        </a:xfrm>
      </p:grpSpPr>
      <p:sp>
        <p:nvSpPr>
          <p:cNvPr id="106" name="Shape 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Shape 10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Shape 1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599" cy="2052599"/>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599"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599"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599"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25"/>
            <a:ext cx="4572000" cy="5143499"/>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199"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199"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buClr>
                <a:schemeClr val="dk1"/>
              </a:buClr>
              <a:defRPr>
                <a:solidFill>
                  <a:schemeClr val="dk1"/>
                </a:solidFill>
              </a:defRPr>
            </a:lvl1pPr>
            <a:lvl2pPr lvl="1">
              <a:spcBef>
                <a:spcPts val="0"/>
              </a:spcBef>
              <a:buClr>
                <a:schemeClr val="dk1"/>
              </a:buClr>
              <a:defRPr>
                <a:solidFill>
                  <a:schemeClr val="dk1"/>
                </a:solidFill>
              </a:defRPr>
            </a:lvl2pPr>
            <a:lvl3pPr lvl="2">
              <a:spcBef>
                <a:spcPts val="0"/>
              </a:spcBef>
              <a:buClr>
                <a:schemeClr val="dk1"/>
              </a:buClr>
              <a:defRPr>
                <a:solidFill>
                  <a:schemeClr val="dk1"/>
                </a:solidFill>
              </a:defRPr>
            </a:lvl3pPr>
            <a:lvl4pPr lvl="3">
              <a:spcBef>
                <a:spcPts val="0"/>
              </a:spcBef>
              <a:buClr>
                <a:schemeClr val="dk1"/>
              </a:buClr>
              <a:defRPr>
                <a:solidFill>
                  <a:schemeClr val="dk1"/>
                </a:solidFill>
              </a:defRPr>
            </a:lvl4pPr>
            <a:lvl5pPr lvl="4">
              <a:spcBef>
                <a:spcPts val="0"/>
              </a:spcBef>
              <a:buClr>
                <a:schemeClr val="dk1"/>
              </a:buClr>
              <a:defRPr>
                <a:solidFill>
                  <a:schemeClr val="dk1"/>
                </a:solidFill>
              </a:defRPr>
            </a:lvl5pPr>
            <a:lvl6pPr lvl="5">
              <a:spcBef>
                <a:spcPts val="0"/>
              </a:spcBef>
              <a:buClr>
                <a:schemeClr val="dk1"/>
              </a:buClr>
              <a:defRPr>
                <a:solidFill>
                  <a:schemeClr val="dk1"/>
                </a:solidFill>
              </a:defRPr>
            </a:lvl6pPr>
            <a:lvl7pPr lvl="6">
              <a:spcBef>
                <a:spcPts val="0"/>
              </a:spcBef>
              <a:buClr>
                <a:schemeClr val="dk1"/>
              </a:buClr>
              <a:defRPr>
                <a:solidFill>
                  <a:schemeClr val="dk1"/>
                </a:solidFill>
              </a:defRPr>
            </a:lvl7pPr>
            <a:lvl8pPr lvl="7">
              <a:spcBef>
                <a:spcPts val="0"/>
              </a:spcBef>
              <a:buClr>
                <a:schemeClr val="dk1"/>
              </a:buClr>
              <a:defRPr>
                <a:solidFill>
                  <a:schemeClr val="dk1"/>
                </a:solidFill>
              </a:defRPr>
            </a:lvl8pPr>
            <a:lvl9pPr lvl="8">
              <a:spcBef>
                <a:spcPts val="0"/>
              </a:spcBef>
              <a:buClr>
                <a:schemeClr val="dk1"/>
              </a:buClr>
              <a:defRPr>
                <a:solidFill>
                  <a:schemeClr val="dk1"/>
                </a:solidFill>
              </a:defRPr>
            </a:lvl9pPr>
          </a:lstStyle>
          <a:p/>
        </p:txBody>
      </p:sp>
      <p:sp>
        <p:nvSpPr>
          <p:cNvPr id="40" name="Shape 4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599"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599"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lt2"/>
              </a:buClr>
              <a:buSzPct val="100000"/>
              <a:defRPr sz="1800">
                <a:solidFill>
                  <a:schemeClr val="lt2"/>
                </a:solidFill>
              </a:defRPr>
            </a:lvl1pPr>
            <a:lvl2pPr lvl="1">
              <a:lnSpc>
                <a:spcPct val="115000"/>
              </a:lnSpc>
              <a:spcBef>
                <a:spcPts val="0"/>
              </a:spcBef>
              <a:spcAft>
                <a:spcPts val="1600"/>
              </a:spcAft>
              <a:buClr>
                <a:schemeClr val="lt2"/>
              </a:buClr>
              <a:defRPr>
                <a:solidFill>
                  <a:schemeClr val="lt2"/>
                </a:solidFill>
              </a:defRPr>
            </a:lvl2pPr>
            <a:lvl3pPr lvl="2">
              <a:lnSpc>
                <a:spcPct val="115000"/>
              </a:lnSpc>
              <a:spcBef>
                <a:spcPts val="0"/>
              </a:spcBef>
              <a:spcAft>
                <a:spcPts val="1600"/>
              </a:spcAft>
              <a:buClr>
                <a:schemeClr val="lt2"/>
              </a:buClr>
              <a:defRPr>
                <a:solidFill>
                  <a:schemeClr val="lt2"/>
                </a:solidFill>
              </a:defRPr>
            </a:lvl3pPr>
            <a:lvl4pPr lvl="3">
              <a:lnSpc>
                <a:spcPct val="115000"/>
              </a:lnSpc>
              <a:spcBef>
                <a:spcPts val="0"/>
              </a:spcBef>
              <a:spcAft>
                <a:spcPts val="1600"/>
              </a:spcAft>
              <a:buClr>
                <a:schemeClr val="lt2"/>
              </a:buClr>
              <a:defRPr>
                <a:solidFill>
                  <a:schemeClr val="lt2"/>
                </a:solidFill>
              </a:defRPr>
            </a:lvl4pPr>
            <a:lvl5pPr lvl="4">
              <a:lnSpc>
                <a:spcPct val="115000"/>
              </a:lnSpc>
              <a:spcBef>
                <a:spcPts val="0"/>
              </a:spcBef>
              <a:spcAft>
                <a:spcPts val="1600"/>
              </a:spcAft>
              <a:buClr>
                <a:schemeClr val="lt2"/>
              </a:buClr>
              <a:defRPr>
                <a:solidFill>
                  <a:schemeClr val="lt2"/>
                </a:solidFill>
              </a:defRPr>
            </a:lvl5pPr>
            <a:lvl6pPr lvl="5">
              <a:lnSpc>
                <a:spcPct val="115000"/>
              </a:lnSpc>
              <a:spcBef>
                <a:spcPts val="0"/>
              </a:spcBef>
              <a:spcAft>
                <a:spcPts val="1600"/>
              </a:spcAft>
              <a:buClr>
                <a:schemeClr val="lt2"/>
              </a:buClr>
              <a:defRPr>
                <a:solidFill>
                  <a:schemeClr val="lt2"/>
                </a:solidFill>
              </a:defRPr>
            </a:lvl6pPr>
            <a:lvl7pPr lvl="6">
              <a:lnSpc>
                <a:spcPct val="115000"/>
              </a:lnSpc>
              <a:spcBef>
                <a:spcPts val="0"/>
              </a:spcBef>
              <a:spcAft>
                <a:spcPts val="1600"/>
              </a:spcAft>
              <a:buClr>
                <a:schemeClr val="lt2"/>
              </a:buClr>
              <a:defRPr>
                <a:solidFill>
                  <a:schemeClr val="lt2"/>
                </a:solidFill>
              </a:defRPr>
            </a:lvl7pPr>
            <a:lvl8pPr lvl="7">
              <a:lnSpc>
                <a:spcPct val="115000"/>
              </a:lnSpc>
              <a:spcBef>
                <a:spcPts val="0"/>
              </a:spcBef>
              <a:spcAft>
                <a:spcPts val="1600"/>
              </a:spcAft>
              <a:buClr>
                <a:schemeClr val="lt2"/>
              </a:buClr>
              <a:defRPr>
                <a:solidFill>
                  <a:schemeClr val="lt2"/>
                </a:solidFill>
              </a:defRPr>
            </a:lvl8pPr>
            <a:lvl9pPr lvl="8">
              <a:lnSpc>
                <a:spcPct val="115000"/>
              </a:lnSpc>
              <a:spcBef>
                <a:spcPts val="0"/>
              </a:spcBef>
              <a:spcAft>
                <a:spcPts val="1600"/>
              </a:spcAft>
              <a:buClr>
                <a:schemeClr val="lt2"/>
              </a:buClr>
              <a:defRPr>
                <a:solidFill>
                  <a:schemeClr val="lt2"/>
                </a:solidFill>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lt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youtube.com/v/vNJUL92y9wo" TargetMode="External"/><Relationship Id="rId4" Type="http://schemas.openxmlformats.org/officeDocument/2006/relationships/image" Target="../media/image0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thedigitalshift.com/2011/12/information-technology/libraries-chromebooks-and-google-apps/" TargetMode="External"/><Relationship Id="rId4" Type="http://schemas.openxmlformats.org/officeDocument/2006/relationships/hyperlink" Target="http://www.slideshare.net/jezmynne/updated-google-apps-for-libraries" TargetMode="External"/><Relationship Id="rId5" Type="http://schemas.openxmlformats.org/officeDocument/2006/relationships/hyperlink" Target="http://pplfriends.org/content/google-apps-account-fppl-member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0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0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0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0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0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youtube.com/v/K26iyyQMp_g" TargetMode="External"/><Relationship Id="rId4" Type="http://schemas.openxmlformats.org/officeDocument/2006/relationships/image" Target="../media/image0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744575"/>
            <a:ext cx="8520599" cy="2052599"/>
          </a:xfrm>
          <a:prstGeom prst="rect">
            <a:avLst/>
          </a:prstGeom>
        </p:spPr>
        <p:txBody>
          <a:bodyPr anchorCtr="0" anchor="b" bIns="91425" lIns="91425" rIns="91425" tIns="91425">
            <a:noAutofit/>
          </a:bodyPr>
          <a:lstStyle/>
          <a:p>
            <a:pPr lvl="0">
              <a:spcBef>
                <a:spcPts val="0"/>
              </a:spcBef>
              <a:buNone/>
            </a:pPr>
            <a:r>
              <a:rPr lang="en"/>
              <a:t>Google Apps</a:t>
            </a:r>
          </a:p>
        </p:txBody>
      </p:sp>
      <p:sp>
        <p:nvSpPr>
          <p:cNvPr id="55" name="Shape 55"/>
          <p:cNvSpPr txBox="1"/>
          <p:nvPr>
            <p:ph idx="1" type="subTitle"/>
          </p:nvPr>
        </p:nvSpPr>
        <p:spPr>
          <a:xfrm>
            <a:off x="311700" y="2834125"/>
            <a:ext cx="8520599" cy="792600"/>
          </a:xfrm>
          <a:prstGeom prst="rect">
            <a:avLst/>
          </a:prstGeom>
        </p:spPr>
        <p:txBody>
          <a:bodyPr anchorCtr="0" anchor="t" bIns="91425" lIns="91425" rIns="91425" tIns="91425">
            <a:noAutofit/>
          </a:bodyPr>
          <a:lstStyle/>
          <a:p>
            <a:pPr lvl="0">
              <a:spcBef>
                <a:spcPts val="0"/>
              </a:spcBef>
              <a:buNone/>
            </a:pPr>
            <a:r>
              <a:rPr lang="en"/>
              <a:t>Samantha Bremekamp</a:t>
            </a:r>
          </a:p>
        </p:txBody>
      </p:sp>
      <p:sp>
        <p:nvSpPr>
          <p:cNvPr id="56" name="Shape 56"/>
          <p:cNvSpPr/>
          <p:nvPr/>
        </p:nvSpPr>
        <p:spPr>
          <a:xfrm flipH="1" rot="6623264">
            <a:off x="6516710" y="1410110"/>
            <a:ext cx="1589683" cy="1116192"/>
          </a:xfrm>
          <a:prstGeom prst="uturnArrow">
            <a:avLst>
              <a:gd fmla="val 25000" name="adj1"/>
              <a:gd fmla="val 25000" name="adj2"/>
              <a:gd fmla="val 25000" name="adj3"/>
              <a:gd fmla="val 43750" name="adj4"/>
              <a:gd fmla="val 75000" name="adj5"/>
            </a:avLst>
          </a:prstGeom>
          <a:solidFill>
            <a:schemeClr val="accent4"/>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7" name="Shape 57"/>
          <p:cNvSpPr txBox="1"/>
          <p:nvPr/>
        </p:nvSpPr>
        <p:spPr>
          <a:xfrm rot="-564276">
            <a:off x="4919238" y="722910"/>
            <a:ext cx="3524978" cy="498720"/>
          </a:xfrm>
          <a:prstGeom prst="rect">
            <a:avLst/>
          </a:prstGeom>
          <a:noFill/>
          <a:ln cap="flat" cmpd="sng" w="228600">
            <a:solidFill>
              <a:srgbClr val="000000"/>
            </a:solidFill>
            <a:prstDash val="solid"/>
            <a:round/>
            <a:headEnd len="med" w="med" type="none"/>
            <a:tailEnd len="med" w="med" type="none"/>
          </a:ln>
        </p:spPr>
        <p:txBody>
          <a:bodyPr anchorCtr="0" anchor="t" bIns="91425" lIns="91425" rIns="91425" tIns="91425">
            <a:noAutofit/>
          </a:bodyPr>
          <a:lstStyle/>
          <a:p>
            <a:pPr lvl="0">
              <a:spcBef>
                <a:spcPts val="0"/>
              </a:spcBef>
              <a:buNone/>
            </a:pPr>
            <a:r>
              <a:rPr b="1" lang="en" sz="4800">
                <a:solidFill>
                  <a:srgbClr val="9900FF"/>
                </a:solidFill>
                <a:latin typeface="Lobster"/>
                <a:ea typeface="Lobster"/>
                <a:cs typeface="Lobster"/>
                <a:sym typeface="Lobster"/>
              </a:rPr>
              <a:t>for libraries!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x="0" y="0"/>
          <a:ext cx="0" cy="0"/>
          <a:chOff x="0" y="0"/>
          <a:chExt cx="0" cy="0"/>
        </a:xfrm>
      </p:grpSpPr>
      <p:sp>
        <p:nvSpPr>
          <p:cNvPr id="62" name="Shape 62"/>
          <p:cNvSpPr txBox="1"/>
          <p:nvPr>
            <p:ph type="ctrTitle"/>
          </p:nvPr>
        </p:nvSpPr>
        <p:spPr>
          <a:xfrm>
            <a:off x="311700" y="121875"/>
            <a:ext cx="8520599" cy="1123500"/>
          </a:xfrm>
          <a:prstGeom prst="rect">
            <a:avLst/>
          </a:prstGeom>
        </p:spPr>
        <p:txBody>
          <a:bodyPr anchorCtr="0" anchor="b" bIns="91425" lIns="91425" rIns="91425" tIns="91425">
            <a:noAutofit/>
          </a:bodyPr>
          <a:lstStyle/>
          <a:p>
            <a:pPr lvl="0">
              <a:spcBef>
                <a:spcPts val="0"/>
              </a:spcBef>
              <a:buNone/>
            </a:pPr>
            <a:r>
              <a:rPr lang="en"/>
              <a:t>What are Google Apps?</a:t>
            </a:r>
          </a:p>
        </p:txBody>
      </p:sp>
      <p:sp>
        <p:nvSpPr>
          <p:cNvPr descr="See how Google Apps helps you work with any team at any time from any place with any device." id="63" name="Shape 63" title="Google Apps - Work in the Future">
            <a:hlinkClick r:id="rId3"/>
          </p:cNvPr>
          <p:cNvSpPr/>
          <p:nvPr/>
        </p:nvSpPr>
        <p:spPr>
          <a:xfrm>
            <a:off x="2286000" y="1316650"/>
            <a:ext cx="4572000" cy="3429000"/>
          </a:xfrm>
          <a:prstGeom prst="rect">
            <a:avLst/>
          </a:prstGeom>
          <a:blipFill>
            <a:blip r:embed="rId4">
              <a:alphaModFix/>
            </a:blip>
            <a:stretch>
              <a:fillRect/>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 name="Shape 67"/>
        <p:cNvGrpSpPr/>
        <p:nvPr/>
      </p:nvGrpSpPr>
      <p:grpSpPr>
        <a:xfrm>
          <a:off x="0" y="0"/>
          <a:ext cx="0" cy="0"/>
          <a:chOff x="0" y="0"/>
          <a:chExt cx="0" cy="0"/>
        </a:xfrm>
      </p:grpSpPr>
      <p:sp>
        <p:nvSpPr>
          <p:cNvPr id="68" name="Shape 68"/>
          <p:cNvSpPr/>
          <p:nvPr/>
        </p:nvSpPr>
        <p:spPr>
          <a:xfrm>
            <a:off x="4561825" y="457000"/>
            <a:ext cx="2235300" cy="1321200"/>
          </a:xfrm>
          <a:prstGeom prst="cloudCallout">
            <a:avLst>
              <a:gd fmla="val -20833" name="adj1"/>
              <a:gd fmla="val 625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69" name="Shape 69"/>
          <p:cNvSpPr txBox="1"/>
          <p:nvPr>
            <p:ph type="ctrTitle"/>
          </p:nvPr>
        </p:nvSpPr>
        <p:spPr>
          <a:xfrm>
            <a:off x="311708" y="412200"/>
            <a:ext cx="8520599" cy="2052599"/>
          </a:xfrm>
          <a:prstGeom prst="rect">
            <a:avLst/>
          </a:prstGeom>
        </p:spPr>
        <p:txBody>
          <a:bodyPr anchorCtr="0" anchor="b" bIns="91425" lIns="91425" rIns="91425" tIns="91425">
            <a:noAutofit/>
          </a:bodyPr>
          <a:lstStyle/>
          <a:p>
            <a:pPr lvl="0">
              <a:spcBef>
                <a:spcPts val="0"/>
              </a:spcBef>
              <a:buNone/>
            </a:pPr>
            <a:r>
              <a:rPr lang="en">
                <a:solidFill>
                  <a:srgbClr val="1155CC"/>
                </a:solidFill>
              </a:rPr>
              <a:t>The Cloud</a:t>
            </a:r>
          </a:p>
        </p:txBody>
      </p:sp>
      <p:sp>
        <p:nvSpPr>
          <p:cNvPr id="70" name="Shape 70"/>
          <p:cNvSpPr txBox="1"/>
          <p:nvPr>
            <p:ph idx="1" type="subTitle"/>
          </p:nvPr>
        </p:nvSpPr>
        <p:spPr>
          <a:xfrm>
            <a:off x="311700" y="2501750"/>
            <a:ext cx="8520599" cy="1003800"/>
          </a:xfrm>
          <a:prstGeom prst="rect">
            <a:avLst/>
          </a:prstGeom>
        </p:spPr>
        <p:txBody>
          <a:bodyPr anchorCtr="0" anchor="t" bIns="91425" lIns="91425" rIns="91425" tIns="91425">
            <a:noAutofit/>
          </a:bodyPr>
          <a:lstStyle/>
          <a:p>
            <a:pPr lvl="0">
              <a:spcBef>
                <a:spcPts val="0"/>
              </a:spcBef>
              <a:buNone/>
            </a:pPr>
            <a:r>
              <a:rPr lang="en"/>
              <a:t>Using Google Apps allows you access to your work anywhere internet is accessible.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solidFill>
                  <a:srgbClr val="00FF00"/>
                </a:solidFill>
              </a:rPr>
              <a:t>Google Apps in Libraries</a:t>
            </a:r>
          </a:p>
        </p:txBody>
      </p:sp>
      <p:sp>
        <p:nvSpPr>
          <p:cNvPr id="76" name="Shape 76"/>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u="sng">
                <a:solidFill>
                  <a:schemeClr val="hlink"/>
                </a:solidFill>
                <a:hlinkClick r:id="rId3"/>
              </a:rPr>
              <a:t>http://www.thedigitalshift.com/2011/12/information-technology/libraries-chromebooks-and-google-apps/</a:t>
            </a:r>
          </a:p>
          <a:p>
            <a:pPr lvl="0" rtl="0">
              <a:spcBef>
                <a:spcPts val="0"/>
              </a:spcBef>
              <a:buNone/>
            </a:pPr>
            <a:r>
              <a:t/>
            </a:r>
            <a:endParaRPr/>
          </a:p>
          <a:p>
            <a:pPr lvl="0" rtl="0">
              <a:spcBef>
                <a:spcPts val="0"/>
              </a:spcBef>
              <a:buNone/>
            </a:pPr>
            <a:r>
              <a:rPr lang="en" u="sng">
                <a:solidFill>
                  <a:schemeClr val="hlink"/>
                </a:solidFill>
                <a:hlinkClick r:id="rId4"/>
              </a:rPr>
              <a:t>http://www.slideshare.net/jezmynne/updated-google-apps-for-libraries</a:t>
            </a:r>
          </a:p>
          <a:p>
            <a:pPr lvl="0" rtl="0">
              <a:spcBef>
                <a:spcPts val="0"/>
              </a:spcBef>
              <a:buNone/>
            </a:pPr>
            <a:r>
              <a:t/>
            </a:r>
            <a:endParaRPr/>
          </a:p>
          <a:p>
            <a:pPr lvl="0" rtl="0">
              <a:spcBef>
                <a:spcPts val="0"/>
              </a:spcBef>
              <a:buNone/>
            </a:pPr>
            <a:r>
              <a:rPr lang="en" u="sng">
                <a:solidFill>
                  <a:schemeClr val="hlink"/>
                </a:solidFill>
                <a:hlinkClick r:id="rId5"/>
              </a:rPr>
              <a:t>http://pplfriends.org/content/google-apps-account-fppl-members</a:t>
            </a:r>
            <a:r>
              <a:rPr lang="en"/>
              <a:t> </a:t>
            </a:r>
          </a:p>
          <a:p>
            <a:pPr lvl="0" rtl="0">
              <a:spcBef>
                <a:spcPts val="0"/>
              </a:spcBef>
              <a:buNone/>
            </a:pPr>
            <a:r>
              <a:t/>
            </a:r>
            <a:endParaRPr/>
          </a:p>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 name="Shape 80"/>
        <p:cNvGrpSpPr/>
        <p:nvPr/>
      </p:nvGrpSpPr>
      <p:grpSpPr>
        <a:xfrm>
          <a:off x="0" y="0"/>
          <a:ext cx="0" cy="0"/>
          <a:chOff x="0" y="0"/>
          <a:chExt cx="0" cy="0"/>
        </a:xfrm>
      </p:grpSpPr>
      <p:sp>
        <p:nvSpPr>
          <p:cNvPr id="81" name="Shape 81"/>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solidFill>
                  <a:srgbClr val="FF0000"/>
                </a:solidFill>
              </a:rPr>
              <a:t>Stop! Collaborate and Listen: Shared Documents</a:t>
            </a:r>
          </a:p>
        </p:txBody>
      </p:sp>
      <p:sp>
        <p:nvSpPr>
          <p:cNvPr id="82" name="Shape 82"/>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solidFill>
                  <a:srgbClr val="00FF00"/>
                </a:solidFill>
              </a:rPr>
              <a:t>Spreadsheets</a:t>
            </a:r>
          </a:p>
          <a:p>
            <a:pPr lvl="0" rtl="0">
              <a:spcBef>
                <a:spcPts val="0"/>
              </a:spcBef>
              <a:buNone/>
            </a:pPr>
            <a:r>
              <a:rPr lang="en">
                <a:solidFill>
                  <a:srgbClr val="00FF00"/>
                </a:solidFill>
              </a:rPr>
              <a:t>Word Docs</a:t>
            </a:r>
          </a:p>
          <a:p>
            <a:pPr lvl="0" rtl="0">
              <a:spcBef>
                <a:spcPts val="0"/>
              </a:spcBef>
              <a:buNone/>
            </a:pPr>
            <a:r>
              <a:rPr lang="en">
                <a:solidFill>
                  <a:srgbClr val="00FF00"/>
                </a:solidFill>
              </a:rPr>
              <a:t>Presentations</a:t>
            </a:r>
          </a:p>
          <a:p>
            <a:pPr lvl="0" rtl="0">
              <a:spcBef>
                <a:spcPts val="0"/>
              </a:spcBef>
              <a:buNone/>
            </a:pPr>
            <a:r>
              <a:rPr lang="en">
                <a:solidFill>
                  <a:srgbClr val="00FF00"/>
                </a:solidFill>
              </a:rPr>
              <a:t>Forms</a:t>
            </a:r>
          </a:p>
          <a:p>
            <a:pPr lvl="0" rtl="0">
              <a:spcBef>
                <a:spcPts val="0"/>
              </a:spcBef>
              <a:buNone/>
            </a:pPr>
            <a:r>
              <a:rPr lang="en">
                <a:solidFill>
                  <a:srgbClr val="00FF00"/>
                </a:solidFill>
              </a:rPr>
              <a:t>Drawings</a:t>
            </a:r>
          </a:p>
          <a:p>
            <a:pPr lvl="0">
              <a:spcBef>
                <a:spcPts val="0"/>
              </a:spcBef>
              <a:buNone/>
            </a:pPr>
            <a:r>
              <a:t/>
            </a:r>
            <a:endParaRPr/>
          </a:p>
        </p:txBody>
      </p:sp>
      <p:pic>
        <p:nvPicPr>
          <p:cNvPr descr="what-are-google-docs.jpg" id="83" name="Shape 83"/>
          <p:cNvPicPr preferRelativeResize="0"/>
          <p:nvPr/>
        </p:nvPicPr>
        <p:blipFill>
          <a:blip r:embed="rId3">
            <a:alphaModFix/>
          </a:blip>
          <a:stretch>
            <a:fillRect/>
          </a:stretch>
        </p:blipFill>
        <p:spPr>
          <a:xfrm>
            <a:off x="3944570" y="1469737"/>
            <a:ext cx="3938799" cy="27818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solidFill>
                  <a:srgbClr val="FF9900"/>
                </a:solidFill>
              </a:rPr>
              <a:t>Google Calendar</a:t>
            </a:r>
          </a:p>
        </p:txBody>
      </p:sp>
      <p:sp>
        <p:nvSpPr>
          <p:cNvPr id="89" name="Shape 89"/>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Sharing is caring. </a:t>
            </a:r>
          </a:p>
          <a:p>
            <a:pPr lvl="0">
              <a:spcBef>
                <a:spcPts val="0"/>
              </a:spcBef>
              <a:buNone/>
            </a:pPr>
            <a:r>
              <a:t/>
            </a:r>
            <a:endParaRPr/>
          </a:p>
        </p:txBody>
      </p:sp>
      <p:pic>
        <p:nvPicPr>
          <p:cNvPr descr="googlecalendar.jpe" id="90" name="Shape 90"/>
          <p:cNvPicPr preferRelativeResize="0"/>
          <p:nvPr/>
        </p:nvPicPr>
        <p:blipFill>
          <a:blip r:embed="rId3">
            <a:alphaModFix/>
          </a:blip>
          <a:stretch>
            <a:fillRect/>
          </a:stretch>
        </p:blipFill>
        <p:spPr>
          <a:xfrm>
            <a:off x="2430800" y="1357473"/>
            <a:ext cx="5826200" cy="3304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solidFill>
                  <a:srgbClr val="FFFF00"/>
                </a:solidFill>
              </a:rPr>
              <a:t>Google Email: Gmail</a:t>
            </a:r>
          </a:p>
        </p:txBody>
      </p:sp>
      <p:sp>
        <p:nvSpPr>
          <p:cNvPr id="96" name="Shape 96"/>
          <p:cNvSpPr txBox="1"/>
          <p:nvPr>
            <p:ph idx="1" type="body"/>
          </p:nvPr>
        </p:nvSpPr>
        <p:spPr>
          <a:xfrm>
            <a:off x="311700" y="1152475"/>
            <a:ext cx="8520599" cy="3416400"/>
          </a:xfrm>
          <a:prstGeom prst="rect">
            <a:avLst/>
          </a:prstGeom>
        </p:spPr>
        <p:txBody>
          <a:bodyPr anchorCtr="0" anchor="t" bIns="91425" lIns="91425" rIns="91425" tIns="91425">
            <a:noAutofit/>
          </a:bodyPr>
          <a:lstStyle/>
          <a:p>
            <a:pPr lvl="0">
              <a:spcBef>
                <a:spcPts val="0"/>
              </a:spcBef>
              <a:buNone/>
            </a:pPr>
            <a:r>
              <a:rPr lang="en">
                <a:solidFill>
                  <a:srgbClr val="FF9900"/>
                </a:solidFill>
              </a:rPr>
              <a:t>User friendly and easy!</a:t>
            </a:r>
          </a:p>
        </p:txBody>
      </p:sp>
      <p:pic>
        <p:nvPicPr>
          <p:cNvPr descr="googleemail.jpe" id="97" name="Shape 97"/>
          <p:cNvPicPr preferRelativeResize="0"/>
          <p:nvPr/>
        </p:nvPicPr>
        <p:blipFill>
          <a:blip r:embed="rId3">
            <a:alphaModFix/>
          </a:blip>
          <a:stretch>
            <a:fillRect/>
          </a:stretch>
        </p:blipFill>
        <p:spPr>
          <a:xfrm>
            <a:off x="4201507" y="1374957"/>
            <a:ext cx="3930950" cy="3091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solidFill>
                  <a:srgbClr val="FF00FF"/>
                </a:solidFill>
              </a:rPr>
              <a:t>Google Hangout: Meetings anyone?</a:t>
            </a:r>
          </a:p>
        </p:txBody>
      </p:sp>
      <p:sp>
        <p:nvSpPr>
          <p:cNvPr id="103" name="Shape 103"/>
          <p:cNvSpPr txBox="1"/>
          <p:nvPr>
            <p:ph idx="1" type="body"/>
          </p:nvPr>
        </p:nvSpPr>
        <p:spPr>
          <a:xfrm>
            <a:off x="311700" y="1152475"/>
            <a:ext cx="8520599" cy="3416400"/>
          </a:xfrm>
          <a:prstGeom prst="rect">
            <a:avLst/>
          </a:prstGeom>
        </p:spPr>
        <p:txBody>
          <a:bodyPr anchorCtr="0" anchor="t" bIns="91425" lIns="91425" rIns="91425" tIns="91425">
            <a:noAutofit/>
          </a:bodyPr>
          <a:lstStyle/>
          <a:p>
            <a:pPr lvl="0">
              <a:spcBef>
                <a:spcPts val="0"/>
              </a:spcBef>
              <a:buNone/>
            </a:pPr>
            <a:r>
              <a:rPr lang="en">
                <a:solidFill>
                  <a:srgbClr val="FFFF00"/>
                </a:solidFill>
              </a:rPr>
              <a:t>This is the best way to collaborate on projects with those not in the same building as you, from all over the world. </a:t>
            </a:r>
          </a:p>
        </p:txBody>
      </p:sp>
      <p:pic>
        <p:nvPicPr>
          <p:cNvPr descr="google hangout.jpe" id="104" name="Shape 104"/>
          <p:cNvPicPr preferRelativeResize="0"/>
          <p:nvPr/>
        </p:nvPicPr>
        <p:blipFill>
          <a:blip r:embed="rId3">
            <a:alphaModFix/>
          </a:blip>
          <a:stretch>
            <a:fillRect/>
          </a:stretch>
        </p:blipFill>
        <p:spPr>
          <a:xfrm>
            <a:off x="1544025" y="1974600"/>
            <a:ext cx="4832424" cy="27182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x="0" y="0"/>
          <a:ext cx="0" cy="0"/>
          <a:chOff x="0" y="0"/>
          <a:chExt cx="0" cy="0"/>
        </a:xfrm>
      </p:grpSpPr>
      <p:sp>
        <p:nvSpPr>
          <p:cNvPr id="109" name="Shape 109"/>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Google Goggles: A librarian’s best friend.</a:t>
            </a:r>
          </a:p>
        </p:txBody>
      </p:sp>
      <p:sp>
        <p:nvSpPr>
          <p:cNvPr id="110" name="Shape 110"/>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solidFill>
                  <a:srgbClr val="FF00FF"/>
                </a:solidFill>
              </a:rPr>
              <a:t>Google Goggles</a:t>
            </a:r>
          </a:p>
          <a:p>
            <a:pPr lvl="0" rtl="0">
              <a:spcBef>
                <a:spcPts val="0"/>
              </a:spcBef>
              <a:buNone/>
            </a:pPr>
            <a:r>
              <a:rPr lang="en">
                <a:solidFill>
                  <a:srgbClr val="FF00FF"/>
                </a:solidFill>
              </a:rPr>
              <a:t>allows anyone, like a</a:t>
            </a:r>
          </a:p>
          <a:p>
            <a:pPr lvl="0" rtl="0">
              <a:spcBef>
                <a:spcPts val="0"/>
              </a:spcBef>
              <a:buNone/>
            </a:pPr>
            <a:r>
              <a:rPr lang="en">
                <a:solidFill>
                  <a:srgbClr val="FF00FF"/>
                </a:solidFill>
              </a:rPr>
              <a:t>librarian or a patron to</a:t>
            </a:r>
          </a:p>
          <a:p>
            <a:pPr lvl="0" rtl="0">
              <a:spcBef>
                <a:spcPts val="0"/>
              </a:spcBef>
              <a:buNone/>
            </a:pPr>
            <a:r>
              <a:rPr lang="en">
                <a:solidFill>
                  <a:srgbClr val="FF00FF"/>
                </a:solidFill>
              </a:rPr>
              <a:t>snap a photo of anything</a:t>
            </a:r>
          </a:p>
          <a:p>
            <a:pPr lvl="0" rtl="0">
              <a:spcBef>
                <a:spcPts val="0"/>
              </a:spcBef>
              <a:buNone/>
            </a:pPr>
            <a:r>
              <a:rPr lang="en">
                <a:solidFill>
                  <a:srgbClr val="FF00FF"/>
                </a:solidFill>
              </a:rPr>
              <a:t>and help label it</a:t>
            </a:r>
          </a:p>
          <a:p>
            <a:pPr lvl="0">
              <a:spcBef>
                <a:spcPts val="0"/>
              </a:spcBef>
              <a:buNone/>
            </a:pPr>
            <a:r>
              <a:rPr lang="en">
                <a:solidFill>
                  <a:srgbClr val="FF00FF"/>
                </a:solidFill>
              </a:rPr>
              <a:t>and pull up info on it!!!</a:t>
            </a:r>
          </a:p>
        </p:txBody>
      </p:sp>
      <p:pic>
        <p:nvPicPr>
          <p:cNvPr descr="Google-Goggles.png" id="111" name="Shape 111"/>
          <p:cNvPicPr preferRelativeResize="0"/>
          <p:nvPr/>
        </p:nvPicPr>
        <p:blipFill>
          <a:blip r:embed="rId3">
            <a:alphaModFix/>
          </a:blip>
          <a:stretch>
            <a:fillRect/>
          </a:stretch>
        </p:blipFill>
        <p:spPr>
          <a:xfrm>
            <a:off x="3171347" y="1227646"/>
            <a:ext cx="5660949" cy="3153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type="title"/>
          </p:nvPr>
        </p:nvSpPr>
        <p:spPr>
          <a:xfrm>
            <a:off x="311700" y="153450"/>
            <a:ext cx="8520600" cy="572700"/>
          </a:xfrm>
          <a:prstGeom prst="rect">
            <a:avLst/>
          </a:prstGeom>
        </p:spPr>
        <p:txBody>
          <a:bodyPr anchorCtr="0" anchor="t" bIns="91425" lIns="91425" rIns="91425" tIns="91425">
            <a:noAutofit/>
          </a:bodyPr>
          <a:lstStyle/>
          <a:p>
            <a:pPr indent="457200" lvl="0" marL="2286000">
              <a:spcBef>
                <a:spcPts val="0"/>
              </a:spcBef>
              <a:buNone/>
            </a:pPr>
            <a:r>
              <a:rPr lang="en"/>
              <a:t>Google Classroom</a:t>
            </a:r>
          </a:p>
        </p:txBody>
      </p:sp>
      <p:sp>
        <p:nvSpPr>
          <p:cNvPr id="117" name="Shape 117"/>
          <p:cNvSpPr txBox="1"/>
          <p:nvPr>
            <p:ph idx="1" type="body"/>
          </p:nvPr>
        </p:nvSpPr>
        <p:spPr>
          <a:xfrm>
            <a:off x="311700" y="4155150"/>
            <a:ext cx="8470800" cy="766800"/>
          </a:xfrm>
          <a:prstGeom prst="rect">
            <a:avLst/>
          </a:prstGeom>
        </p:spPr>
        <p:txBody>
          <a:bodyPr anchorCtr="0" anchor="t" bIns="91425" lIns="91425" rIns="91425" tIns="91425">
            <a:noAutofit/>
          </a:bodyPr>
          <a:lstStyle/>
          <a:p>
            <a:pPr lvl="0">
              <a:spcBef>
                <a:spcPts val="0"/>
              </a:spcBef>
              <a:buNone/>
            </a:pPr>
            <a:r>
              <a:rPr lang="en"/>
              <a:t>Save time and energy for more class time learning, and less paperwork!</a:t>
            </a:r>
          </a:p>
        </p:txBody>
      </p:sp>
      <p:sp>
        <p:nvSpPr>
          <p:cNvPr descr="Check out this demo video to see an overview of how the tool works for teachers and students. In this video, you will learn how to set up classes and add students, create assignments, and review student work. " id="118" name="Shape 118" title="Classroom 101">
            <a:hlinkClick r:id="rId3"/>
          </p:cNvPr>
          <p:cNvSpPr/>
          <p:nvPr/>
        </p:nvSpPr>
        <p:spPr>
          <a:xfrm>
            <a:off x="2402650" y="726150"/>
            <a:ext cx="4572000" cy="3429000"/>
          </a:xfrm>
          <a:prstGeom prst="rect">
            <a:avLst/>
          </a:prstGeom>
          <a:blipFill>
            <a:blip r:embed="rId4">
              <a:alphaModFix/>
            </a:blip>
            <a:stretch>
              <a:fillRect/>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x="0" y="0"/>
          <a:ext cx="0" cy="0"/>
          <a:chOff x="0" y="0"/>
          <a:chExt cx="0" cy="0"/>
        </a:xfrm>
      </p:grpSpPr>
      <p:sp>
        <p:nvSpPr>
          <p:cNvPr id="123" name="Shape 123"/>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b="1" lang="en">
                <a:solidFill>
                  <a:srgbClr val="FF0000"/>
                </a:solidFill>
              </a:rPr>
              <a:t>Google Slide Show</a:t>
            </a:r>
          </a:p>
        </p:txBody>
      </p:sp>
      <p:sp>
        <p:nvSpPr>
          <p:cNvPr id="124" name="Shape 124"/>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b="1" lang="en">
                <a:solidFill>
                  <a:srgbClr val="00FFFF"/>
                </a:solidFill>
              </a:rPr>
              <a:t>This whole presentation was thanks to google slide show!</a:t>
            </a:r>
          </a:p>
          <a:p>
            <a:pPr lvl="0" rtl="0">
              <a:spcBef>
                <a:spcPts val="0"/>
              </a:spcBef>
              <a:buNone/>
            </a:pPr>
            <a:r>
              <a:t/>
            </a:r>
            <a:endParaRPr b="1">
              <a:solidFill>
                <a:srgbClr val="00FFFF"/>
              </a:solidFill>
            </a:endParaRPr>
          </a:p>
          <a:p>
            <a:pPr lvl="0">
              <a:spcBef>
                <a:spcPts val="0"/>
              </a:spcBef>
              <a:buNone/>
            </a:pPr>
            <a:r>
              <a:rPr b="1" lang="en">
                <a:solidFill>
                  <a:srgbClr val="00FFFF"/>
                </a:solidFill>
              </a:rPr>
              <a:t>Thank you Google for making it so easy for us and librarians all over the world to work, collaborate, and share for free!</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