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71" r:id="rId4"/>
    <p:sldId id="287" r:id="rId5"/>
    <p:sldId id="275" r:id="rId6"/>
    <p:sldId id="264" r:id="rId7"/>
    <p:sldId id="257" r:id="rId8"/>
    <p:sldId id="276" r:id="rId9"/>
    <p:sldId id="258" r:id="rId10"/>
    <p:sldId id="277" r:id="rId11"/>
    <p:sldId id="259" r:id="rId12"/>
    <p:sldId id="278" r:id="rId13"/>
    <p:sldId id="272" r:id="rId14"/>
    <p:sldId id="273" r:id="rId15"/>
    <p:sldId id="283" r:id="rId16"/>
    <p:sldId id="279" r:id="rId17"/>
    <p:sldId id="274" r:id="rId18"/>
    <p:sldId id="280" r:id="rId19"/>
    <p:sldId id="284" r:id="rId20"/>
    <p:sldId id="281" r:id="rId21"/>
    <p:sldId id="282" r:id="rId22"/>
    <p:sldId id="285" r:id="rId23"/>
    <p:sldId id="286" r:id="rId24"/>
    <p:sldId id="265" r:id="rId25"/>
    <p:sldId id="266" r:id="rId26"/>
    <p:sldId id="267" r:id="rId27"/>
    <p:sldId id="268" r:id="rId28"/>
    <p:sldId id="269" r:id="rId29"/>
    <p:sldId id="27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11/27/2016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11/27/2016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11/27/2016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ttO-nPfivu8" TargetMode="External"/><Relationship Id="rId4" Type="http://schemas.openxmlformats.org/officeDocument/2006/relationships/hyperlink" Target="https://youtu.be/ttO-nPfivu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4Ay-W3-BMgc" TargetMode="External"/><Relationship Id="rId4" Type="http://schemas.openxmlformats.org/officeDocument/2006/relationships/hyperlink" Target="https://www.youtube.com/watch?v=4Ay-W3-BMgc"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qEQBVAX9684" TargetMode="External"/><Relationship Id="rId4" Type="http://schemas.openxmlformats.org/officeDocument/2006/relationships/hyperlink" Target="https://www.youtube.com/watch?v=qEQBVAX9684"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3DQ4NBYX-EE"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infed.org/mobi/howard-gardner-multiple-intelligences-and-education/"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DIxbqNrlBUo" TargetMode="External"/><Relationship Id="rId4" Type="http://schemas.openxmlformats.org/officeDocument/2006/relationships/hyperlink" Target="https://www.youtube.com/watch?v=DIxbqNrlBUo"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kK4FSFuSGPQ" TargetMode="External"/><Relationship Id="rId4" Type="http://schemas.openxmlformats.org/officeDocument/2006/relationships/hyperlink" Target="https://www.youtube.com/watch?v=kK4FSFuSGPQ"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8.xml"/><Relationship Id="rId1" Type="http://schemas.openxmlformats.org/officeDocument/2006/relationships/video" Target="https://www.youtube.com/embed/4X6WC5rnG_E" TargetMode="External"/><Relationship Id="rId4" Type="http://schemas.openxmlformats.org/officeDocument/2006/relationships/hyperlink" Target="https://www.youtube.com/watch?v=4X6WC5rnG_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www.infed.org/mobi/howard-gardner-multiple-intelligences-and-education"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Responsive Classroom (RC) Approach</a:t>
            </a:r>
          </a:p>
        </p:txBody>
      </p:sp>
      <p:sp>
        <p:nvSpPr>
          <p:cNvPr id="3" name="Subtitle 2"/>
          <p:cNvSpPr>
            <a:spLocks noGrp="1"/>
          </p:cNvSpPr>
          <p:nvPr>
            <p:ph type="subTitle" idx="1"/>
          </p:nvPr>
        </p:nvSpPr>
        <p:spPr/>
        <p:txBody>
          <a:bodyPr/>
          <a:lstStyle/>
          <a:p>
            <a:r>
              <a:rPr lang="en-US" dirty="0"/>
              <a:t>Presentation by Samantha Bremekamp, Development and Behavior Management Fall 2016</a:t>
            </a:r>
          </a:p>
        </p:txBody>
      </p:sp>
    </p:spTree>
    <p:extLst>
      <p:ext uri="{BB962C8B-B14F-4D97-AF65-F5344CB8AC3E}">
        <p14:creationId xmlns:p14="http://schemas.microsoft.com/office/powerpoint/2010/main" val="195336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and When?</a:t>
            </a:r>
          </a:p>
        </p:txBody>
      </p:sp>
      <p:sp>
        <p:nvSpPr>
          <p:cNvPr id="3" name="Content Placeholder 2"/>
          <p:cNvSpPr>
            <a:spLocks noGrp="1"/>
          </p:cNvSpPr>
          <p:nvPr>
            <p:ph idx="1"/>
          </p:nvPr>
        </p:nvSpPr>
        <p:spPr/>
        <p:txBody>
          <a:bodyPr/>
          <a:lstStyle/>
          <a:p>
            <a:pPr marL="0" indent="0">
              <a:buNone/>
            </a:pPr>
            <a:r>
              <a:rPr lang="en-US" sz="2800" dirty="0"/>
              <a:t>The Responsive Classroom approach was created and founded by four public educators in the 1980’s, since then the Responsive Classroom organization was created and continues to be the center for this continually used educational practice. </a:t>
            </a:r>
          </a:p>
          <a:p>
            <a:pPr marL="0" indent="0">
              <a:buNone/>
            </a:pPr>
            <a:r>
              <a:rPr lang="en-US" dirty="0"/>
              <a:t>(https://www.responsiveclassroom.org/sites/default/files/pdf_files/rc_fact_sheet.pdf)</a:t>
            </a:r>
          </a:p>
        </p:txBody>
      </p:sp>
    </p:spTree>
    <p:extLst>
      <p:ext uri="{BB962C8B-B14F-4D97-AF65-F5344CB8AC3E}">
        <p14:creationId xmlns:p14="http://schemas.microsoft.com/office/powerpoint/2010/main" val="2589294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responsive classroom education?</a:t>
            </a:r>
          </a:p>
        </p:txBody>
      </p:sp>
      <p:sp>
        <p:nvSpPr>
          <p:cNvPr id="3" name="Content Placeholder 2"/>
          <p:cNvSpPr>
            <a:spLocks noGrp="1"/>
          </p:cNvSpPr>
          <p:nvPr>
            <p:ph idx="1"/>
          </p:nvPr>
        </p:nvSpPr>
        <p:spPr/>
        <p:txBody>
          <a:bodyPr>
            <a:normAutofit lnSpcReduction="10000"/>
          </a:bodyPr>
          <a:lstStyle/>
          <a:p>
            <a:r>
              <a:rPr lang="en-US" sz="2400" dirty="0">
                <a:solidFill>
                  <a:srgbClr val="00B0F0"/>
                </a:solidFill>
              </a:rPr>
              <a:t>The responsive classroom focuses on </a:t>
            </a:r>
            <a:r>
              <a:rPr lang="en-US" sz="2400" i="1" dirty="0">
                <a:solidFill>
                  <a:srgbClr val="00B0F0"/>
                </a:solidFill>
              </a:rPr>
              <a:t>how</a:t>
            </a:r>
            <a:r>
              <a:rPr lang="en-US" sz="2400" dirty="0">
                <a:solidFill>
                  <a:srgbClr val="00B0F0"/>
                </a:solidFill>
              </a:rPr>
              <a:t> students learn going beyond just </a:t>
            </a:r>
            <a:r>
              <a:rPr lang="en-US" sz="2400" i="1" dirty="0">
                <a:solidFill>
                  <a:srgbClr val="00B0F0"/>
                </a:solidFill>
              </a:rPr>
              <a:t>what</a:t>
            </a:r>
            <a:r>
              <a:rPr lang="en-US" sz="2400" dirty="0">
                <a:solidFill>
                  <a:srgbClr val="00B0F0"/>
                </a:solidFill>
              </a:rPr>
              <a:t> students learn, taking into account emotional and social engagement combined with academic education to create a stronger school community. </a:t>
            </a:r>
          </a:p>
          <a:p>
            <a:r>
              <a:rPr lang="en-US" sz="2400" dirty="0">
                <a:solidFill>
                  <a:srgbClr val="00B0F0"/>
                </a:solidFill>
              </a:rPr>
              <a:t>This style of learning takes academics and directly links it to social-emotional competencies (</a:t>
            </a:r>
            <a:r>
              <a:rPr lang="en-US" sz="2400" dirty="0" err="1">
                <a:solidFill>
                  <a:srgbClr val="00B0F0"/>
                </a:solidFill>
              </a:rPr>
              <a:t>Oberle</a:t>
            </a:r>
            <a:r>
              <a:rPr lang="en-US" sz="2400" dirty="0">
                <a:solidFill>
                  <a:srgbClr val="00B0F0"/>
                </a:solidFill>
              </a:rPr>
              <a:t> and co, 2014) enhancing the traditional style of learning. </a:t>
            </a:r>
          </a:p>
          <a:p>
            <a:pPr marL="0" indent="0">
              <a:buNone/>
            </a:pPr>
            <a:endParaRPr lang="en-US" sz="2400" dirty="0">
              <a:solidFill>
                <a:srgbClr val="00B0F0"/>
              </a:solidFill>
            </a:endParaRPr>
          </a:p>
          <a:p>
            <a:pPr marL="0" indent="0">
              <a:buNone/>
            </a:pPr>
            <a:r>
              <a:rPr lang="en-US" sz="2400" dirty="0">
                <a:solidFill>
                  <a:srgbClr val="00B0F0"/>
                </a:solidFill>
              </a:rPr>
              <a:t>(https://www.responsiveclassroom.org/about/)</a:t>
            </a:r>
            <a:endParaRPr lang="en-US" sz="2000" dirty="0">
              <a:solidFill>
                <a:srgbClr val="00B0F0"/>
              </a:solidFill>
            </a:endParaRPr>
          </a:p>
        </p:txBody>
      </p:sp>
    </p:spTree>
    <p:extLst>
      <p:ext uri="{BB962C8B-B14F-4D97-AF65-F5344CB8AC3E}">
        <p14:creationId xmlns:p14="http://schemas.microsoft.com/office/powerpoint/2010/main" val="3420604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350" y="1803142"/>
            <a:ext cx="12192000" cy="5016758"/>
          </a:xfrm>
          <a:prstGeom prst="rect">
            <a:avLst/>
          </a:prstGeom>
          <a:noFill/>
        </p:spPr>
        <p:txBody>
          <a:bodyPr wrap="square" rtlCol="0">
            <a:spAutoFit/>
          </a:bodyPr>
          <a:lstStyle/>
          <a:p>
            <a:r>
              <a:rPr lang="en-US" sz="3200" dirty="0">
                <a:latin typeface="Verdana" panose="020B0604030504040204" pitchFamily="34" charset="0"/>
                <a:ea typeface="Verdana" panose="020B0604030504040204" pitchFamily="34" charset="0"/>
                <a:cs typeface="Verdana" panose="020B0604030504040204" pitchFamily="34" charset="0"/>
              </a:rPr>
              <a:t>A study utilizing 179 handbook chapters and reviews, 91 research syntheses and survey results from 61 educational researchers came up with 28 areas of focus regarding influences on educational learning. “Among the top 11 categories that affected learning, 8 involved social–emotional influences: classroom management, parental support, student–teacher social interactions, social–behavioral attributes, motivational–affective attributes, the peer group, school culture, and classroom climate.”  (Greenberg, 2007)</a:t>
            </a:r>
          </a:p>
        </p:txBody>
      </p:sp>
      <p:sp>
        <p:nvSpPr>
          <p:cNvPr id="3" name="TextBox 2"/>
          <p:cNvSpPr txBox="1"/>
          <p:nvPr/>
        </p:nvSpPr>
        <p:spPr>
          <a:xfrm>
            <a:off x="0" y="438150"/>
            <a:ext cx="12192000" cy="646331"/>
          </a:xfrm>
          <a:prstGeom prst="rect">
            <a:avLst/>
          </a:prstGeom>
          <a:noFill/>
        </p:spPr>
        <p:txBody>
          <a:bodyPr wrap="square" rtlCol="0">
            <a:spAutoFit/>
          </a:bodyPr>
          <a:lstStyle/>
          <a:p>
            <a:pPr algn="ctr"/>
            <a:r>
              <a:rPr lang="en-US" sz="3600" dirty="0">
                <a:solidFill>
                  <a:srgbClr val="00B0F0"/>
                </a:solidFill>
                <a:latin typeface="Verdana" panose="020B0604030504040204" pitchFamily="34" charset="0"/>
                <a:ea typeface="Verdana" panose="020B0604030504040204" pitchFamily="34" charset="0"/>
                <a:cs typeface="Verdana" panose="020B0604030504040204" pitchFamily="34" charset="0"/>
              </a:rPr>
              <a:t>Social-emotional Influences</a:t>
            </a:r>
          </a:p>
        </p:txBody>
      </p:sp>
    </p:spTree>
    <p:extLst>
      <p:ext uri="{BB962C8B-B14F-4D97-AF65-F5344CB8AC3E}">
        <p14:creationId xmlns:p14="http://schemas.microsoft.com/office/powerpoint/2010/main" val="229740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Responsive Classroom Approach video</a:t>
            </a:r>
          </a:p>
        </p:txBody>
      </p:sp>
      <p:pic>
        <p:nvPicPr>
          <p:cNvPr id="4" name="ttO-nPfivu8"/>
          <p:cNvPicPr>
            <a:picLocks noGrp="1" noRot="1" noChangeAspect="1"/>
          </p:cNvPicPr>
          <p:nvPr>
            <p:ph idx="1"/>
            <a:videoFile r:link="rId1"/>
          </p:nvPr>
        </p:nvPicPr>
        <p:blipFill>
          <a:blip r:embed="rId3"/>
          <a:stretch>
            <a:fillRect/>
          </a:stretch>
        </p:blipFill>
        <p:spPr>
          <a:xfrm>
            <a:off x="3810000" y="2754313"/>
            <a:ext cx="4572000" cy="2571750"/>
          </a:xfrm>
          <a:prstGeom prst="rect">
            <a:avLst/>
          </a:prstGeom>
        </p:spPr>
      </p:pic>
      <p:sp>
        <p:nvSpPr>
          <p:cNvPr id="5" name="TextBox 4"/>
          <p:cNvSpPr txBox="1"/>
          <p:nvPr/>
        </p:nvSpPr>
        <p:spPr>
          <a:xfrm>
            <a:off x="810000" y="5588000"/>
            <a:ext cx="10757886" cy="369332"/>
          </a:xfrm>
          <a:prstGeom prst="rect">
            <a:avLst/>
          </a:prstGeom>
          <a:noFill/>
        </p:spPr>
        <p:txBody>
          <a:bodyPr wrap="square" rtlCol="0">
            <a:spAutoFit/>
          </a:bodyPr>
          <a:lstStyle/>
          <a:p>
            <a:r>
              <a:rPr lang="en-US" dirty="0">
                <a:hlinkClick r:id="rId4"/>
              </a:rPr>
              <a:t>https://youtu.be/ttO-nPfivu8</a:t>
            </a:r>
            <a:endParaRPr lang="en-US" dirty="0"/>
          </a:p>
        </p:txBody>
      </p:sp>
    </p:spTree>
    <p:extLst>
      <p:ext uri="{BB962C8B-B14F-4D97-AF65-F5344CB8AC3E}">
        <p14:creationId xmlns:p14="http://schemas.microsoft.com/office/powerpoint/2010/main" val="48522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Principles based on social skills</a:t>
            </a:r>
          </a:p>
        </p:txBody>
      </p:sp>
      <p:sp>
        <p:nvSpPr>
          <p:cNvPr id="3" name="TextBox 2"/>
          <p:cNvSpPr txBox="1"/>
          <p:nvPr/>
        </p:nvSpPr>
        <p:spPr>
          <a:xfrm>
            <a:off x="212035" y="1987826"/>
            <a:ext cx="11781182" cy="4247317"/>
          </a:xfrm>
          <a:prstGeom prst="rect">
            <a:avLst/>
          </a:prstGeom>
          <a:noFill/>
        </p:spPr>
        <p:txBody>
          <a:bodyPr wrap="square" rtlCol="0">
            <a:spAutoFit/>
          </a:bodyPr>
          <a:lstStyle/>
          <a:p>
            <a:pPr fontAlgn="base"/>
            <a:r>
              <a:rPr lang="en-US" dirty="0"/>
              <a:t>The </a:t>
            </a:r>
            <a:r>
              <a:rPr lang="en-US" i="1" dirty="0"/>
              <a:t>Responsive Classroom</a:t>
            </a:r>
            <a:r>
              <a:rPr lang="en-US" dirty="0"/>
              <a:t> approach is focused on the following seven principles:</a:t>
            </a:r>
          </a:p>
          <a:p>
            <a:pPr fontAlgn="base"/>
            <a:endParaRPr lang="en-US" dirty="0"/>
          </a:p>
          <a:p>
            <a:pPr marL="342900" indent="-342900" fontAlgn="base">
              <a:buFont typeface="+mj-lt"/>
              <a:buAutoNum type="arabicPeriod"/>
            </a:pPr>
            <a:r>
              <a:rPr lang="en-US" dirty="0"/>
              <a:t>“The social and emotional curriculum is as important as the academic curriculum.</a:t>
            </a:r>
          </a:p>
          <a:p>
            <a:pPr marL="342900" indent="-342900" fontAlgn="base">
              <a:buFont typeface="+mj-lt"/>
              <a:buAutoNum type="arabicPeriod"/>
            </a:pPr>
            <a:r>
              <a:rPr lang="en-US" dirty="0"/>
              <a:t>How children learn is as important as what they learn.</a:t>
            </a:r>
          </a:p>
          <a:p>
            <a:pPr marL="342900" indent="-342900" fontAlgn="base">
              <a:buFont typeface="+mj-lt"/>
              <a:buAutoNum type="arabicPeriod"/>
            </a:pPr>
            <a:r>
              <a:rPr lang="en-US" dirty="0"/>
              <a:t>Great cognitive growth occurs through social interaction.</a:t>
            </a:r>
          </a:p>
          <a:p>
            <a:pPr marL="342900" indent="-342900" fontAlgn="base">
              <a:buFont typeface="+mj-lt"/>
              <a:buAutoNum type="arabicPeriod"/>
            </a:pPr>
            <a:r>
              <a:rPr lang="en-US" dirty="0"/>
              <a:t>To be successful academically and socially, children need to learn a set of social and emotional skills: cooperation, assertiveness, responsibility, empathy, and self-control.</a:t>
            </a:r>
          </a:p>
          <a:p>
            <a:pPr marL="342900" indent="-342900" fontAlgn="base">
              <a:buFont typeface="+mj-lt"/>
              <a:buAutoNum type="arabicPeriod"/>
            </a:pPr>
            <a:r>
              <a:rPr lang="en-US" dirty="0"/>
              <a:t>Knowing the children we teach—individually, culturally, and developmentally—is as important as knowing the content we teach.</a:t>
            </a:r>
          </a:p>
          <a:p>
            <a:pPr marL="342900" indent="-342900" fontAlgn="base">
              <a:buFont typeface="+mj-lt"/>
              <a:buAutoNum type="arabicPeriod"/>
            </a:pPr>
            <a:r>
              <a:rPr lang="en-US" dirty="0"/>
              <a:t>Knowing the families of the children we teach is as important as knowing the children we teach.</a:t>
            </a:r>
          </a:p>
          <a:p>
            <a:pPr marL="342900" indent="-342900" fontAlgn="base">
              <a:buFont typeface="+mj-lt"/>
              <a:buAutoNum type="arabicPeriod"/>
            </a:pPr>
            <a:r>
              <a:rPr lang="en-US" dirty="0"/>
              <a:t>How we, the adults at school, work together is as important as our individual competence: Lasting change begins with the adult community.”</a:t>
            </a:r>
          </a:p>
          <a:p>
            <a:pPr marL="342900" indent="-342900" fontAlgn="base">
              <a:buFont typeface="+mj-lt"/>
              <a:buAutoNum type="arabicPeriod"/>
            </a:pPr>
            <a:endParaRPr lang="en-US" dirty="0"/>
          </a:p>
          <a:p>
            <a:pPr fontAlgn="base"/>
            <a:r>
              <a:rPr lang="en-US" dirty="0"/>
              <a:t>(https://www.responsiveclassroom.org/about/principles-practices/)</a:t>
            </a:r>
          </a:p>
          <a:p>
            <a:endParaRPr lang="en-US" dirty="0"/>
          </a:p>
        </p:txBody>
      </p:sp>
    </p:spTree>
    <p:extLst>
      <p:ext uri="{BB962C8B-B14F-4D97-AF65-F5344CB8AC3E}">
        <p14:creationId xmlns:p14="http://schemas.microsoft.com/office/powerpoint/2010/main" val="790234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Practices (K–8)</a:t>
            </a:r>
          </a:p>
        </p:txBody>
      </p:sp>
      <p:sp>
        <p:nvSpPr>
          <p:cNvPr id="3" name="Content Placeholder 2"/>
          <p:cNvSpPr>
            <a:spLocks noGrp="1"/>
          </p:cNvSpPr>
          <p:nvPr>
            <p:ph idx="1"/>
          </p:nvPr>
        </p:nvSpPr>
        <p:spPr>
          <a:xfrm>
            <a:off x="0" y="2019301"/>
            <a:ext cx="12192000" cy="4838700"/>
          </a:xfrm>
        </p:spPr>
        <p:txBody>
          <a:bodyPr>
            <a:normAutofit/>
          </a:bodyPr>
          <a:lstStyle/>
          <a:p>
            <a:pPr fontAlgn="base"/>
            <a:r>
              <a:rPr lang="en-US" b="1" dirty="0"/>
              <a:t>Interactive Modeling</a:t>
            </a:r>
            <a:r>
              <a:rPr lang="en-US" dirty="0"/>
              <a:t>—Teaching procedures and routines like entering and exiting the room plus academic and social skills with engaged feedback. (Interpersonal learners, Gardner’s Multiple Intelligences; VAKT visual and auditory learners)</a:t>
            </a:r>
          </a:p>
          <a:p>
            <a:pPr fontAlgn="base"/>
            <a:r>
              <a:rPr lang="en-US" b="1" dirty="0"/>
              <a:t>Teacher Language</a:t>
            </a:r>
            <a:r>
              <a:rPr lang="en-US" dirty="0"/>
              <a:t>—The use of language that enables students to engage within their learning and development of the academic, social, and emotional skills needed to be successful in and out of their school careers. (Linguistic learners, Gardner’s Multiple Intelligences; VAKT auditory learners)</a:t>
            </a:r>
          </a:p>
          <a:p>
            <a:pPr fontAlgn="base"/>
            <a:r>
              <a:rPr lang="en-US" b="1" dirty="0"/>
              <a:t>Logical Consequences</a:t>
            </a:r>
            <a:r>
              <a:rPr lang="en-US" dirty="0"/>
              <a:t>—Teacher’s set clear limits and then teach students how to learn from their mistakes and also how to fix it while keeping their dignity. There is no shaming but a more practical approach to learning from the mistake. (Intrapersonal learners as well as Logical-mathematics learners Gardener’s Multiple Intelligences)</a:t>
            </a:r>
          </a:p>
          <a:p>
            <a:pPr fontAlgn="base"/>
            <a:r>
              <a:rPr lang="en-US" b="1" dirty="0"/>
              <a:t>Interactive Learning Structures</a:t>
            </a:r>
            <a:r>
              <a:rPr lang="en-US" dirty="0"/>
              <a:t>— Hands on and social activities. (Bodily-kinesthetic intelligence learners, Gardner’s multiple intelligences; VAKT Kinesthetic and Tactile learners.)</a:t>
            </a:r>
          </a:p>
          <a:p>
            <a:pPr marL="0" indent="0" fontAlgn="base">
              <a:buNone/>
            </a:pPr>
            <a:endParaRPr lang="en-US" dirty="0"/>
          </a:p>
          <a:p>
            <a:pPr marL="0" indent="0" fontAlgn="base">
              <a:buNone/>
            </a:pPr>
            <a:r>
              <a:rPr lang="en-US" dirty="0"/>
              <a:t>(https://www.responsiveclassroom.org/about/principles-practices/)</a:t>
            </a:r>
          </a:p>
        </p:txBody>
      </p:sp>
    </p:spTree>
    <p:extLst>
      <p:ext uri="{BB962C8B-B14F-4D97-AF65-F5344CB8AC3E}">
        <p14:creationId xmlns:p14="http://schemas.microsoft.com/office/powerpoint/2010/main" val="923151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circle with the RC approach</a:t>
            </a:r>
          </a:p>
        </p:txBody>
      </p:sp>
      <p:pic>
        <p:nvPicPr>
          <p:cNvPr id="4" name="4Ay-W3-BMgc"/>
          <p:cNvPicPr>
            <a:picLocks noGrp="1" noRot="1" noChangeAspect="1"/>
          </p:cNvPicPr>
          <p:nvPr>
            <p:ph idx="1"/>
            <a:videoFile r:link="rId1"/>
          </p:nvPr>
        </p:nvPicPr>
        <p:blipFill>
          <a:blip r:embed="rId3"/>
          <a:stretch>
            <a:fillRect/>
          </a:stretch>
        </p:blipFill>
        <p:spPr>
          <a:xfrm>
            <a:off x="3810000" y="2754313"/>
            <a:ext cx="4572000" cy="2571750"/>
          </a:xfrm>
          <a:prstGeom prst="rect">
            <a:avLst/>
          </a:prstGeom>
        </p:spPr>
      </p:pic>
      <p:sp>
        <p:nvSpPr>
          <p:cNvPr id="5" name="TextBox 4"/>
          <p:cNvSpPr txBox="1"/>
          <p:nvPr/>
        </p:nvSpPr>
        <p:spPr>
          <a:xfrm>
            <a:off x="810000" y="5747657"/>
            <a:ext cx="10438571" cy="369332"/>
          </a:xfrm>
          <a:prstGeom prst="rect">
            <a:avLst/>
          </a:prstGeom>
          <a:noFill/>
        </p:spPr>
        <p:txBody>
          <a:bodyPr wrap="square" rtlCol="0">
            <a:spAutoFit/>
          </a:bodyPr>
          <a:lstStyle/>
          <a:p>
            <a:r>
              <a:rPr lang="en-US" dirty="0">
                <a:hlinkClick r:id="rId4"/>
              </a:rPr>
              <a:t>https://www.youtube.com/watch?v=4Ay-W3-BMgc</a:t>
            </a:r>
            <a:r>
              <a:rPr lang="en-US" dirty="0"/>
              <a:t> </a:t>
            </a:r>
          </a:p>
        </p:txBody>
      </p:sp>
    </p:spTree>
    <p:extLst>
      <p:ext uri="{BB962C8B-B14F-4D97-AF65-F5344CB8AC3E}">
        <p14:creationId xmlns:p14="http://schemas.microsoft.com/office/powerpoint/2010/main" val="2737125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Elementary Practices (K–6) </a:t>
            </a:r>
          </a:p>
        </p:txBody>
      </p:sp>
      <p:sp>
        <p:nvSpPr>
          <p:cNvPr id="3" name="Content Placeholder 2"/>
          <p:cNvSpPr>
            <a:spLocks noGrp="1"/>
          </p:cNvSpPr>
          <p:nvPr>
            <p:ph idx="1"/>
          </p:nvPr>
        </p:nvSpPr>
        <p:spPr/>
        <p:txBody>
          <a:bodyPr>
            <a:normAutofit fontScale="92500" lnSpcReduction="20000"/>
          </a:bodyPr>
          <a:lstStyle/>
          <a:p>
            <a:pPr fontAlgn="base"/>
            <a:r>
              <a:rPr lang="en-US" b="1" dirty="0"/>
              <a:t>Morning Meeting</a:t>
            </a:r>
            <a:r>
              <a:rPr lang="en-US" dirty="0"/>
              <a:t>—The class sits together in a circle for half an hour and goes over the “four sequential components: greeting, sharing, group activity, and morning message.”</a:t>
            </a:r>
          </a:p>
          <a:p>
            <a:pPr fontAlgn="base"/>
            <a:r>
              <a:rPr lang="en-US" b="1" dirty="0"/>
              <a:t>Establishing Rules</a:t>
            </a:r>
            <a:r>
              <a:rPr lang="en-US" dirty="0"/>
              <a:t>—The class works as a cohesive unit, with teacher and students having equal stock, to establish individual goals for the year and create the rules that will help everyone reach those goals.</a:t>
            </a:r>
          </a:p>
          <a:p>
            <a:pPr fontAlgn="base"/>
            <a:r>
              <a:rPr lang="en-US" b="1" dirty="0"/>
              <a:t>Energizers</a:t>
            </a:r>
            <a:r>
              <a:rPr lang="en-US" dirty="0"/>
              <a:t>—Short activities that engage the whole group for playful breaks from lessons.</a:t>
            </a:r>
          </a:p>
          <a:p>
            <a:pPr fontAlgn="base"/>
            <a:r>
              <a:rPr lang="en-US" b="1" dirty="0"/>
              <a:t>Quiet Time</a:t>
            </a:r>
            <a:r>
              <a:rPr lang="en-US" dirty="0"/>
              <a:t>—A short reflection period of transition after lunch and recess to refocus for the rest of the school day.</a:t>
            </a:r>
          </a:p>
          <a:p>
            <a:pPr fontAlgn="base"/>
            <a:r>
              <a:rPr lang="en-US" b="1" dirty="0"/>
              <a:t>Closing Circle—</a:t>
            </a:r>
            <a:r>
              <a:rPr lang="en-US" dirty="0"/>
              <a:t>The groups gathers once again for a few minutes at the end of the day to reflect and celebrate what they each accomplished through an activity.</a:t>
            </a:r>
          </a:p>
          <a:p>
            <a:pPr marL="0" indent="0" fontAlgn="base">
              <a:buNone/>
            </a:pPr>
            <a:endParaRPr lang="en-US" dirty="0"/>
          </a:p>
          <a:p>
            <a:pPr marL="0" indent="0" fontAlgn="base">
              <a:buNone/>
            </a:pPr>
            <a:r>
              <a:rPr lang="en-US" dirty="0"/>
              <a:t>(https://www.responsiveclassroom.org/about/principles-practices/)</a:t>
            </a:r>
          </a:p>
          <a:p>
            <a:endParaRPr lang="en-US" dirty="0"/>
          </a:p>
        </p:txBody>
      </p:sp>
    </p:spTree>
    <p:extLst>
      <p:ext uri="{BB962C8B-B14F-4D97-AF65-F5344CB8AC3E}">
        <p14:creationId xmlns:p14="http://schemas.microsoft.com/office/powerpoint/2010/main" val="3192216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a partner with the RC approach</a:t>
            </a:r>
          </a:p>
        </p:txBody>
      </p:sp>
      <p:pic>
        <p:nvPicPr>
          <p:cNvPr id="4" name="qEQBVAX9684"/>
          <p:cNvPicPr>
            <a:picLocks noGrp="1" noRot="1" noChangeAspect="1"/>
          </p:cNvPicPr>
          <p:nvPr>
            <p:ph idx="1"/>
            <a:videoFile r:link="rId1"/>
          </p:nvPr>
        </p:nvPicPr>
        <p:blipFill>
          <a:blip r:embed="rId3"/>
          <a:stretch>
            <a:fillRect/>
          </a:stretch>
        </p:blipFill>
        <p:spPr>
          <a:xfrm>
            <a:off x="3810000" y="2754313"/>
            <a:ext cx="4572000" cy="2571750"/>
          </a:xfrm>
          <a:prstGeom prst="rect">
            <a:avLst/>
          </a:prstGeom>
        </p:spPr>
      </p:pic>
      <p:sp>
        <p:nvSpPr>
          <p:cNvPr id="5" name="TextBox 4"/>
          <p:cNvSpPr txBox="1"/>
          <p:nvPr/>
        </p:nvSpPr>
        <p:spPr>
          <a:xfrm>
            <a:off x="1204686" y="5718629"/>
            <a:ext cx="10177312" cy="369332"/>
          </a:xfrm>
          <a:prstGeom prst="rect">
            <a:avLst/>
          </a:prstGeom>
          <a:noFill/>
        </p:spPr>
        <p:txBody>
          <a:bodyPr wrap="square" rtlCol="0">
            <a:spAutoFit/>
          </a:bodyPr>
          <a:lstStyle/>
          <a:p>
            <a:r>
              <a:rPr lang="en-US" dirty="0">
                <a:hlinkClick r:id="rId4"/>
              </a:rPr>
              <a:t>https://www.youtube.com/watch?v=qEQBVAX9684</a:t>
            </a:r>
            <a:r>
              <a:rPr lang="en-US" dirty="0"/>
              <a:t> </a:t>
            </a:r>
          </a:p>
        </p:txBody>
      </p:sp>
    </p:spTree>
    <p:extLst>
      <p:ext uri="{BB962C8B-B14F-4D97-AF65-F5344CB8AC3E}">
        <p14:creationId xmlns:p14="http://schemas.microsoft.com/office/powerpoint/2010/main" val="183441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School Practices (5–8) </a:t>
            </a:r>
          </a:p>
        </p:txBody>
      </p:sp>
      <p:sp>
        <p:nvSpPr>
          <p:cNvPr id="3" name="Content Placeholder 2"/>
          <p:cNvSpPr>
            <a:spLocks noGrp="1"/>
          </p:cNvSpPr>
          <p:nvPr>
            <p:ph idx="1"/>
          </p:nvPr>
        </p:nvSpPr>
        <p:spPr>
          <a:xfrm>
            <a:off x="133350" y="2106267"/>
            <a:ext cx="11925300" cy="4558748"/>
          </a:xfrm>
        </p:spPr>
        <p:txBody>
          <a:bodyPr>
            <a:normAutofit/>
          </a:bodyPr>
          <a:lstStyle/>
          <a:p>
            <a:pPr fontAlgn="base"/>
            <a:r>
              <a:rPr lang="en-US" b="1" dirty="0"/>
              <a:t>Responsive Advisory Meeting</a:t>
            </a:r>
            <a:r>
              <a:rPr lang="en-US" dirty="0"/>
              <a:t>—A next level circle time, engaging social skills and promoting positivity and teacher to student bonding. This also includes regular components: arrival welcome, announcements, acknowledgements, and activity.</a:t>
            </a:r>
          </a:p>
          <a:p>
            <a:pPr fontAlgn="base"/>
            <a:r>
              <a:rPr lang="en-US" b="1" dirty="0"/>
              <a:t>Investing Students in the Rules</a:t>
            </a:r>
            <a:r>
              <a:rPr lang="en-US" dirty="0"/>
              <a:t>—Again students collaborate with the teacher to establish classroom rules setting the expectations based on individual goals. Class buy-in.</a:t>
            </a:r>
          </a:p>
          <a:p>
            <a:pPr fontAlgn="base"/>
            <a:r>
              <a:rPr lang="en-US" b="1" dirty="0"/>
              <a:t>Brain Breaks—</a:t>
            </a:r>
            <a:r>
              <a:rPr lang="en-US" dirty="0"/>
              <a:t>Quick and lifting activities meant to increase focus, motivation, learning, and memory.</a:t>
            </a:r>
          </a:p>
          <a:p>
            <a:pPr fontAlgn="base"/>
            <a:r>
              <a:rPr lang="en-US" b="1" dirty="0"/>
              <a:t>Active Teaching—</a:t>
            </a:r>
            <a:r>
              <a:rPr lang="en-US" dirty="0"/>
              <a:t> Going beyond the traditional classroom to engage students in being active learners. Components: teacher presentation, explanation, illustration, and demonstration.</a:t>
            </a:r>
          </a:p>
          <a:p>
            <a:pPr fontAlgn="base"/>
            <a:r>
              <a:rPr lang="en-US" b="1" dirty="0"/>
              <a:t>Student Practice</a:t>
            </a:r>
            <a:r>
              <a:rPr lang="en-US" dirty="0"/>
              <a:t>—Taking what is learned and putting it into practice.</a:t>
            </a:r>
          </a:p>
          <a:p>
            <a:pPr marL="0" indent="0" fontAlgn="base">
              <a:buNone/>
            </a:pPr>
            <a:endParaRPr lang="en-US" dirty="0"/>
          </a:p>
          <a:p>
            <a:pPr marL="0" indent="0" fontAlgn="base">
              <a:buNone/>
            </a:pPr>
            <a:endParaRPr lang="en-US" dirty="0"/>
          </a:p>
          <a:p>
            <a:pPr marL="0" indent="0" fontAlgn="base">
              <a:buNone/>
            </a:pPr>
            <a:r>
              <a:rPr lang="en-US" dirty="0"/>
              <a:t>(https://www.responsiveclassroom.org/about/principles-practices/)</a:t>
            </a:r>
          </a:p>
          <a:p>
            <a:endParaRPr lang="en-US" dirty="0"/>
          </a:p>
        </p:txBody>
      </p:sp>
    </p:spTree>
    <p:extLst>
      <p:ext uri="{BB962C8B-B14F-4D97-AF65-F5344CB8AC3E}">
        <p14:creationId xmlns:p14="http://schemas.microsoft.com/office/powerpoint/2010/main" val="357962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Calming down with the RC approach</a:t>
            </a:r>
          </a:p>
        </p:txBody>
      </p:sp>
      <p:pic>
        <p:nvPicPr>
          <p:cNvPr id="4" name="3DQ4NBYX-EE"/>
          <p:cNvPicPr>
            <a:picLocks noGrp="1" noRot="1" noChangeAspect="1"/>
          </p:cNvPicPr>
          <p:nvPr>
            <p:ph idx="1"/>
            <a:videoFile r:link="rId1"/>
          </p:nvPr>
        </p:nvPicPr>
        <p:blipFill>
          <a:blip r:embed="rId3"/>
          <a:stretch>
            <a:fillRect/>
          </a:stretch>
        </p:blipFill>
        <p:spPr>
          <a:xfrm>
            <a:off x="3810000" y="2754313"/>
            <a:ext cx="4572000" cy="2571750"/>
          </a:xfrm>
          <a:prstGeom prst="rect">
            <a:avLst/>
          </a:prstGeom>
        </p:spPr>
      </p:pic>
      <p:sp>
        <p:nvSpPr>
          <p:cNvPr id="5" name="TextBox 4"/>
          <p:cNvSpPr txBox="1"/>
          <p:nvPr/>
        </p:nvSpPr>
        <p:spPr>
          <a:xfrm>
            <a:off x="957942" y="6066291"/>
            <a:ext cx="7141029" cy="369332"/>
          </a:xfrm>
          <a:prstGeom prst="rect">
            <a:avLst/>
          </a:prstGeom>
          <a:noFill/>
        </p:spPr>
        <p:txBody>
          <a:bodyPr wrap="square" rtlCol="0">
            <a:spAutoFit/>
          </a:bodyPr>
          <a:lstStyle/>
          <a:p>
            <a:r>
              <a:rPr lang="en-US" dirty="0"/>
              <a:t>https://www.youtube.com/watch?v=3DQ4NBYX-EE</a:t>
            </a:r>
          </a:p>
        </p:txBody>
      </p:sp>
    </p:spTree>
    <p:extLst>
      <p:ext uri="{BB962C8B-B14F-4D97-AF65-F5344CB8AC3E}">
        <p14:creationId xmlns:p14="http://schemas.microsoft.com/office/powerpoint/2010/main" val="3201663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895061"/>
            <a:ext cx="10561418" cy="2525135"/>
          </a:xfrm>
        </p:spPr>
        <p:txBody>
          <a:bodyPr/>
          <a:lstStyle/>
          <a:p>
            <a:r>
              <a:rPr lang="en-US" dirty="0">
                <a:solidFill>
                  <a:srgbClr val="7030A0"/>
                </a:solidFill>
              </a:rPr>
              <a:t>Responsive Classrooms </a:t>
            </a:r>
            <a:r>
              <a:rPr lang="en-US" dirty="0"/>
              <a:t>showcase </a:t>
            </a:r>
            <a:r>
              <a:rPr lang="en-US" dirty="0">
                <a:solidFill>
                  <a:srgbClr val="0070C0"/>
                </a:solidFill>
              </a:rPr>
              <a:t>Howard Gardner’s Multiple Intelligences</a:t>
            </a:r>
            <a:r>
              <a:rPr lang="en-US" dirty="0"/>
              <a:t> as well as </a:t>
            </a:r>
            <a:r>
              <a:rPr lang="en-US" dirty="0">
                <a:solidFill>
                  <a:schemeClr val="tx2"/>
                </a:solidFill>
              </a:rPr>
              <a:t>Visual, Auditory, Kinesthetic, and Tactile (VAKT) </a:t>
            </a:r>
            <a:r>
              <a:rPr lang="en-US" dirty="0"/>
              <a:t>learners </a:t>
            </a:r>
          </a:p>
        </p:txBody>
      </p:sp>
      <p:sp>
        <p:nvSpPr>
          <p:cNvPr id="3" name="Text Placeholder 2"/>
          <p:cNvSpPr>
            <a:spLocks noGrp="1"/>
          </p:cNvSpPr>
          <p:nvPr>
            <p:ph type="body" idx="1"/>
          </p:nvPr>
        </p:nvSpPr>
        <p:spPr>
          <a:xfrm>
            <a:off x="810000" y="5281201"/>
            <a:ext cx="10561418" cy="1225616"/>
          </a:xfrm>
        </p:spPr>
        <p:txBody>
          <a:bodyPr/>
          <a:lstStyle/>
          <a:p>
            <a:pPr marL="285750" lvl="0" indent="-285750" algn="l">
              <a:lnSpc>
                <a:spcPct val="200000"/>
              </a:lnSpc>
              <a:spcBef>
                <a:spcPts val="0"/>
              </a:spcBef>
              <a:spcAft>
                <a:spcPts val="0"/>
              </a:spcAft>
              <a:buClrTx/>
            </a:pPr>
            <a:r>
              <a:rPr lang="en-US" dirty="0">
                <a:solidFill>
                  <a:prstClr val="white"/>
                </a:solidFill>
                <a:latin typeface="Verdana" panose="020B0604030504040204" pitchFamily="34" charset="0"/>
                <a:ea typeface="Times New Roman" panose="02020603050405020304" pitchFamily="18" charset="0"/>
              </a:rPr>
              <a:t>Gardner, H. (1983). Frames of mind: The theory of multiple intelligences. New York: Basic. </a:t>
            </a:r>
            <a:r>
              <a:rPr lang="en-US" dirty="0">
                <a:solidFill>
                  <a:prstClr val="white"/>
                </a:solidFill>
                <a:latin typeface="Verdana" panose="020B0604030504040204" pitchFamily="34" charset="0"/>
                <a:ea typeface="Times New Roman" panose="02020603050405020304" pitchFamily="18" charset="0"/>
                <a:hlinkClick r:id="rId2"/>
              </a:rPr>
              <a:t>http://infed.org/mobi/howard-gardner-multiple-intelligences-and-education/</a:t>
            </a:r>
            <a:r>
              <a:rPr lang="en-US" dirty="0">
                <a:solidFill>
                  <a:prstClr val="white"/>
                </a:solidFill>
                <a:latin typeface="Verdana" panose="020B0604030504040204" pitchFamily="34" charset="0"/>
                <a:ea typeface="Times New Roman" panose="02020603050405020304" pitchFamily="18" charset="0"/>
              </a:rPr>
              <a:t>  </a:t>
            </a:r>
          </a:p>
          <a:p>
            <a:endParaRPr lang="en-US" sz="1200" dirty="0"/>
          </a:p>
        </p:txBody>
      </p:sp>
    </p:spTree>
    <p:extLst>
      <p:ext uri="{BB962C8B-B14F-4D97-AF65-F5344CB8AC3E}">
        <p14:creationId xmlns:p14="http://schemas.microsoft.com/office/powerpoint/2010/main" val="850763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278" y="132522"/>
            <a:ext cx="11767931" cy="6740307"/>
          </a:xfrm>
          <a:prstGeom prst="rect">
            <a:avLst/>
          </a:prstGeom>
          <a:noFill/>
        </p:spPr>
        <p:txBody>
          <a:bodyPr wrap="square" rtlCol="0">
            <a:spAutoFit/>
          </a:bodyPr>
          <a:lstStyle/>
          <a:p>
            <a:pPr lvl="0" fontAlgn="base"/>
            <a:r>
              <a:rPr lang="en-US" sz="2400" b="1" dirty="0">
                <a:solidFill>
                  <a:srgbClr val="7030A0"/>
                </a:solidFill>
              </a:rPr>
              <a:t>Gardner’s Multiple Intelligences focus on different learning styles of each student:</a:t>
            </a:r>
          </a:p>
          <a:p>
            <a:pPr marL="285750" lvl="0" indent="-285750" fontAlgn="base">
              <a:buFont typeface="Arial" panose="020B0604020202020204" pitchFamily="34" charset="0"/>
              <a:buChar char="•"/>
            </a:pPr>
            <a:endParaRPr lang="en-US" sz="2400" b="1" dirty="0">
              <a:solidFill>
                <a:srgbClr val="00B0F0"/>
              </a:solidFill>
            </a:endParaRPr>
          </a:p>
          <a:p>
            <a:pPr marL="285750" lvl="0" indent="-285750" fontAlgn="base">
              <a:buFont typeface="Arial" panose="020B0604020202020204" pitchFamily="34" charset="0"/>
              <a:buChar char="•"/>
            </a:pPr>
            <a:r>
              <a:rPr lang="en-US" sz="2400" b="1" dirty="0">
                <a:solidFill>
                  <a:srgbClr val="00B0F0"/>
                </a:solidFill>
              </a:rPr>
              <a:t>Linguistic intelligence </a:t>
            </a:r>
            <a:r>
              <a:rPr lang="en-US" sz="2400" dirty="0">
                <a:solidFill>
                  <a:srgbClr val="00B0F0"/>
                </a:solidFill>
              </a:rPr>
              <a:t>(those who use language as their basis of connecting through learning)</a:t>
            </a:r>
          </a:p>
          <a:p>
            <a:pPr fontAlgn="base"/>
            <a:r>
              <a:rPr lang="en-US" sz="2400" dirty="0">
                <a:solidFill>
                  <a:srgbClr val="00B0F0"/>
                </a:solidFill>
              </a:rPr>
              <a:t> </a:t>
            </a:r>
          </a:p>
          <a:p>
            <a:pPr marL="285750" lvl="0" indent="-285750" fontAlgn="base">
              <a:buFont typeface="Arial" panose="020B0604020202020204" pitchFamily="34" charset="0"/>
              <a:buChar char="•"/>
            </a:pPr>
            <a:r>
              <a:rPr lang="en-US" sz="2400" b="1" dirty="0">
                <a:solidFill>
                  <a:srgbClr val="7030A0"/>
                </a:solidFill>
              </a:rPr>
              <a:t>Logical-mathematical intelligence</a:t>
            </a:r>
            <a:r>
              <a:rPr lang="en-US" sz="2400" dirty="0">
                <a:solidFill>
                  <a:srgbClr val="7030A0"/>
                </a:solidFill>
              </a:rPr>
              <a:t> (analytical learners)</a:t>
            </a:r>
          </a:p>
          <a:p>
            <a:pPr fontAlgn="base"/>
            <a:r>
              <a:rPr lang="en-US" sz="2400" dirty="0">
                <a:solidFill>
                  <a:srgbClr val="00B0F0"/>
                </a:solidFill>
              </a:rPr>
              <a:t> </a:t>
            </a:r>
          </a:p>
          <a:p>
            <a:pPr marL="285750" lvl="0" indent="-285750" fontAlgn="base">
              <a:buFont typeface="Arial" panose="020B0604020202020204" pitchFamily="34" charset="0"/>
              <a:buChar char="•"/>
            </a:pPr>
            <a:r>
              <a:rPr lang="en-US" sz="2400" b="1" dirty="0">
                <a:solidFill>
                  <a:srgbClr val="00B0F0"/>
                </a:solidFill>
              </a:rPr>
              <a:t>Musical intelligence </a:t>
            </a:r>
            <a:r>
              <a:rPr lang="en-US" sz="2400" dirty="0">
                <a:solidFill>
                  <a:srgbClr val="00B0F0"/>
                </a:solidFill>
              </a:rPr>
              <a:t>(patterns, performance, and composition learners)</a:t>
            </a:r>
          </a:p>
          <a:p>
            <a:pPr fontAlgn="base"/>
            <a:r>
              <a:rPr lang="en-US" sz="2400" dirty="0">
                <a:solidFill>
                  <a:srgbClr val="00B0F0"/>
                </a:solidFill>
              </a:rPr>
              <a:t> </a:t>
            </a:r>
          </a:p>
          <a:p>
            <a:pPr marL="285750" lvl="0" indent="-285750" fontAlgn="base">
              <a:buFont typeface="Arial" panose="020B0604020202020204" pitchFamily="34" charset="0"/>
              <a:buChar char="•"/>
            </a:pPr>
            <a:r>
              <a:rPr lang="en-US" sz="2400" b="1" dirty="0">
                <a:solidFill>
                  <a:srgbClr val="7030A0"/>
                </a:solidFill>
              </a:rPr>
              <a:t>Bodily-kinesthetic intelligence</a:t>
            </a:r>
            <a:r>
              <a:rPr lang="en-US" sz="2400" dirty="0">
                <a:solidFill>
                  <a:srgbClr val="7030A0"/>
                </a:solidFill>
              </a:rPr>
              <a:t> (hands on, practical learners)</a:t>
            </a:r>
          </a:p>
          <a:p>
            <a:pPr fontAlgn="base"/>
            <a:r>
              <a:rPr lang="en-US" sz="2400" dirty="0">
                <a:solidFill>
                  <a:srgbClr val="00B0F0"/>
                </a:solidFill>
              </a:rPr>
              <a:t> </a:t>
            </a:r>
          </a:p>
          <a:p>
            <a:pPr marL="285750" lvl="0" indent="-285750" fontAlgn="base">
              <a:buFont typeface="Arial" panose="020B0604020202020204" pitchFamily="34" charset="0"/>
              <a:buChar char="•"/>
            </a:pPr>
            <a:r>
              <a:rPr lang="en-US" sz="2400" b="1" dirty="0">
                <a:solidFill>
                  <a:srgbClr val="00B0F0"/>
                </a:solidFill>
              </a:rPr>
              <a:t>Spatial intelligence </a:t>
            </a:r>
            <a:r>
              <a:rPr lang="en-US" sz="2400" dirty="0">
                <a:solidFill>
                  <a:srgbClr val="00B0F0"/>
                </a:solidFill>
              </a:rPr>
              <a:t>(ability to utilize both wide and confided space learners)</a:t>
            </a:r>
          </a:p>
          <a:p>
            <a:pPr fontAlgn="base"/>
            <a:endParaRPr lang="en-US" sz="2400" dirty="0">
              <a:solidFill>
                <a:srgbClr val="00B0F0"/>
              </a:solidFill>
            </a:endParaRPr>
          </a:p>
          <a:p>
            <a:pPr marL="285750" lvl="0" indent="-285750" fontAlgn="base">
              <a:buFont typeface="Arial" panose="020B0604020202020204" pitchFamily="34" charset="0"/>
              <a:buChar char="•"/>
            </a:pPr>
            <a:r>
              <a:rPr lang="en-US" sz="2400" b="1" dirty="0">
                <a:solidFill>
                  <a:srgbClr val="7030A0"/>
                </a:solidFill>
              </a:rPr>
              <a:t>Interpersonal intelligence</a:t>
            </a:r>
            <a:r>
              <a:rPr lang="en-US" sz="2400" dirty="0">
                <a:solidFill>
                  <a:srgbClr val="7030A0"/>
                </a:solidFill>
              </a:rPr>
              <a:t> (peer and social learners)</a:t>
            </a:r>
            <a:r>
              <a:rPr lang="en-US" sz="2400" dirty="0">
                <a:solidFill>
                  <a:srgbClr val="00B0F0"/>
                </a:solidFill>
              </a:rPr>
              <a:t> </a:t>
            </a:r>
          </a:p>
          <a:p>
            <a:pPr fontAlgn="base"/>
            <a:r>
              <a:rPr lang="en-US" sz="2400" dirty="0">
                <a:solidFill>
                  <a:srgbClr val="00B0F0"/>
                </a:solidFill>
              </a:rPr>
              <a:t> </a:t>
            </a:r>
          </a:p>
          <a:p>
            <a:pPr marL="285750" lvl="0" indent="-285750" fontAlgn="base">
              <a:buFont typeface="Arial" panose="020B0604020202020204" pitchFamily="34" charset="0"/>
              <a:buChar char="•"/>
            </a:pPr>
            <a:r>
              <a:rPr lang="en-US" sz="2400" b="1" dirty="0">
                <a:solidFill>
                  <a:srgbClr val="00B0F0"/>
                </a:solidFill>
              </a:rPr>
              <a:t>Intrapersonal intelligence</a:t>
            </a:r>
            <a:r>
              <a:rPr lang="en-US" sz="2400" dirty="0">
                <a:solidFill>
                  <a:srgbClr val="00B0F0"/>
                </a:solidFill>
              </a:rPr>
              <a:t>  (great understanding of oneself and limitations learners)</a:t>
            </a:r>
          </a:p>
        </p:txBody>
      </p:sp>
    </p:spTree>
    <p:extLst>
      <p:ext uri="{BB962C8B-B14F-4D97-AF65-F5344CB8AC3E}">
        <p14:creationId xmlns:p14="http://schemas.microsoft.com/office/powerpoint/2010/main" val="3604241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Intelligences applied through RC</a:t>
            </a:r>
          </a:p>
        </p:txBody>
      </p:sp>
      <p:sp>
        <p:nvSpPr>
          <p:cNvPr id="3" name="TextBox 2"/>
          <p:cNvSpPr txBox="1"/>
          <p:nvPr/>
        </p:nvSpPr>
        <p:spPr>
          <a:xfrm>
            <a:off x="145142" y="2351315"/>
            <a:ext cx="11901714" cy="3785652"/>
          </a:xfrm>
          <a:prstGeom prst="rect">
            <a:avLst/>
          </a:prstGeom>
          <a:noFill/>
        </p:spPr>
        <p:txBody>
          <a:bodyPr wrap="square" rtlCol="0">
            <a:spAutoFit/>
          </a:bodyPr>
          <a:lstStyle/>
          <a:p>
            <a:r>
              <a:rPr lang="en-US" sz="2400" dirty="0"/>
              <a:t>Responsive classrooms go hand in hand with the multiple intelligences of different learners. Primarily evident are those intrapersonal, interpersonal, bodily-kinesthetic, linguistic, and musical intelligences. </a:t>
            </a:r>
          </a:p>
          <a:p>
            <a:endParaRPr lang="en-US" sz="2400" dirty="0"/>
          </a:p>
          <a:p>
            <a:r>
              <a:rPr lang="en-US" sz="2400" dirty="0"/>
              <a:t>As seen in the videos of different aspects of RC, peer and social learning is a major factor of the learning style. There is a great deal of movement, interaction, collaboration and self reflection.</a:t>
            </a:r>
          </a:p>
          <a:p>
            <a:endParaRPr lang="en-US" sz="2400" dirty="0"/>
          </a:p>
          <a:p>
            <a:r>
              <a:rPr lang="en-US" sz="2400" dirty="0"/>
              <a:t>The idea of RC is to create a healthy, safe, and stimulating environment with principal buy in supporting teachers implementation of RC. </a:t>
            </a:r>
          </a:p>
        </p:txBody>
      </p:sp>
    </p:spTree>
    <p:extLst>
      <p:ext uri="{BB962C8B-B14F-4D97-AF65-F5344CB8AC3E}">
        <p14:creationId xmlns:p14="http://schemas.microsoft.com/office/powerpoint/2010/main" val="3739645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Talking to a partner with the RC approach</a:t>
            </a:r>
          </a:p>
        </p:txBody>
      </p:sp>
      <p:pic>
        <p:nvPicPr>
          <p:cNvPr id="6" name="DIxbqNrlBUo"/>
          <p:cNvPicPr>
            <a:picLocks noGrp="1" noRot="1" noChangeAspect="1"/>
          </p:cNvPicPr>
          <p:nvPr>
            <p:ph idx="1"/>
            <a:videoFile r:link="rId1"/>
          </p:nvPr>
        </p:nvPicPr>
        <p:blipFill>
          <a:blip r:embed="rId3"/>
          <a:stretch>
            <a:fillRect/>
          </a:stretch>
        </p:blipFill>
        <p:spPr>
          <a:xfrm>
            <a:off x="3810000" y="2754313"/>
            <a:ext cx="4572000" cy="2571750"/>
          </a:xfrm>
          <a:prstGeom prst="rect">
            <a:avLst/>
          </a:prstGeom>
        </p:spPr>
      </p:pic>
      <p:sp>
        <p:nvSpPr>
          <p:cNvPr id="7" name="TextBox 6"/>
          <p:cNvSpPr txBox="1"/>
          <p:nvPr/>
        </p:nvSpPr>
        <p:spPr>
          <a:xfrm>
            <a:off x="810000" y="5733143"/>
            <a:ext cx="10249886" cy="369332"/>
          </a:xfrm>
          <a:prstGeom prst="rect">
            <a:avLst/>
          </a:prstGeom>
          <a:noFill/>
        </p:spPr>
        <p:txBody>
          <a:bodyPr wrap="square" rtlCol="0">
            <a:spAutoFit/>
          </a:bodyPr>
          <a:lstStyle/>
          <a:p>
            <a:r>
              <a:rPr lang="en-US" dirty="0">
                <a:hlinkClick r:id="rId4"/>
              </a:rPr>
              <a:t>https://www.youtube.com/watch?v=DIxbqNrlBUo</a:t>
            </a:r>
            <a:r>
              <a:rPr lang="en-US" dirty="0"/>
              <a:t> </a:t>
            </a:r>
          </a:p>
        </p:txBody>
      </p:sp>
    </p:spTree>
    <p:extLst>
      <p:ext uri="{BB962C8B-B14F-4D97-AF65-F5344CB8AC3E}">
        <p14:creationId xmlns:p14="http://schemas.microsoft.com/office/powerpoint/2010/main" val="1246102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auditory, kinesthetic, and tactile learners (VAKT)</a:t>
            </a:r>
          </a:p>
        </p:txBody>
      </p:sp>
      <p:sp>
        <p:nvSpPr>
          <p:cNvPr id="3" name="Content Placeholder 2"/>
          <p:cNvSpPr>
            <a:spLocks noGrp="1"/>
          </p:cNvSpPr>
          <p:nvPr>
            <p:ph idx="1"/>
          </p:nvPr>
        </p:nvSpPr>
        <p:spPr/>
        <p:txBody>
          <a:bodyPr>
            <a:normAutofit fontScale="92500" lnSpcReduction="10000"/>
          </a:bodyPr>
          <a:lstStyle/>
          <a:p>
            <a:r>
              <a:rPr lang="en-US" sz="2800" dirty="0"/>
              <a:t>Beyond the traditional classroom that would only work for visual or auditory learners, responsive classrooms engage all styles of learning including touching and moving around the classroom to engage each style of learning. </a:t>
            </a:r>
          </a:p>
          <a:p>
            <a:r>
              <a:rPr lang="en-US" sz="2800" dirty="0"/>
              <a:t>There is more of a sense of community as each grade level begins the day with a morning meeting, showing equal stock among the students with the teacher, taking a step back from the traditional lecturer and classroom and an enlightened step forward in group engagement. </a:t>
            </a:r>
          </a:p>
        </p:txBody>
      </p:sp>
    </p:spTree>
    <p:extLst>
      <p:ext uri="{BB962C8B-B14F-4D97-AF65-F5344CB8AC3E}">
        <p14:creationId xmlns:p14="http://schemas.microsoft.com/office/powerpoint/2010/main" val="1473888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a Science Partner: the RC approach</a:t>
            </a:r>
          </a:p>
        </p:txBody>
      </p:sp>
      <p:pic>
        <p:nvPicPr>
          <p:cNvPr id="4" name="kK4FSFuSGPQ"/>
          <p:cNvPicPr>
            <a:picLocks noGrp="1" noRot="1" noChangeAspect="1"/>
          </p:cNvPicPr>
          <p:nvPr>
            <p:ph idx="1"/>
            <a:videoFile r:link="rId1"/>
          </p:nvPr>
        </p:nvPicPr>
        <p:blipFill>
          <a:blip r:embed="rId3"/>
          <a:stretch>
            <a:fillRect/>
          </a:stretch>
        </p:blipFill>
        <p:spPr>
          <a:xfrm>
            <a:off x="3810000" y="2754313"/>
            <a:ext cx="4572000" cy="2571750"/>
          </a:xfrm>
          <a:prstGeom prst="rect">
            <a:avLst/>
          </a:prstGeom>
        </p:spPr>
      </p:pic>
      <p:sp>
        <p:nvSpPr>
          <p:cNvPr id="5" name="TextBox 4"/>
          <p:cNvSpPr txBox="1"/>
          <p:nvPr/>
        </p:nvSpPr>
        <p:spPr>
          <a:xfrm>
            <a:off x="566057" y="5733143"/>
            <a:ext cx="10943772" cy="369332"/>
          </a:xfrm>
          <a:prstGeom prst="rect">
            <a:avLst/>
          </a:prstGeom>
          <a:noFill/>
        </p:spPr>
        <p:txBody>
          <a:bodyPr wrap="square" rtlCol="0">
            <a:spAutoFit/>
          </a:bodyPr>
          <a:lstStyle/>
          <a:p>
            <a:r>
              <a:rPr lang="en-US" dirty="0">
                <a:hlinkClick r:id="rId4"/>
              </a:rPr>
              <a:t>https://www.youtube.com/watch?v=kK4FSFuSGPQ</a:t>
            </a:r>
            <a:r>
              <a:rPr lang="en-US" dirty="0"/>
              <a:t> </a:t>
            </a:r>
          </a:p>
        </p:txBody>
      </p:sp>
    </p:spTree>
    <p:extLst>
      <p:ext uri="{BB962C8B-B14F-4D97-AF65-F5344CB8AC3E}">
        <p14:creationId xmlns:p14="http://schemas.microsoft.com/office/powerpoint/2010/main" val="1530663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Responsive Classroom helps with discipline</a:t>
            </a:r>
          </a:p>
        </p:txBody>
      </p:sp>
      <p:sp>
        <p:nvSpPr>
          <p:cNvPr id="3" name="TextBox 2"/>
          <p:cNvSpPr txBox="1"/>
          <p:nvPr/>
        </p:nvSpPr>
        <p:spPr>
          <a:xfrm>
            <a:off x="266700" y="2247900"/>
            <a:ext cx="11639550" cy="3970318"/>
          </a:xfrm>
          <a:prstGeom prst="rect">
            <a:avLst/>
          </a:prstGeom>
          <a:noFill/>
        </p:spPr>
        <p:txBody>
          <a:bodyPr wrap="square" rtlCol="0">
            <a:spAutoFit/>
          </a:bodyPr>
          <a:lstStyle/>
          <a:p>
            <a:r>
              <a:rPr lang="en-US" sz="2800" dirty="0"/>
              <a:t>From an early time, news from schools, and research studies have shown that utilizing responsive classroom teaching has helped focus students misbehaviors and changed it into teaching the value of taking leadership roles and having meaning behind actions. It has also shown that a sense of community and self-worth taught through social-emotional competencies makes a significant difference in students behavior.  (Greenberg, 2003)</a:t>
            </a:r>
          </a:p>
          <a:p>
            <a:endParaRPr lang="en-US" sz="2800" dirty="0"/>
          </a:p>
          <a:p>
            <a:endParaRPr lang="en-US" sz="2800" dirty="0"/>
          </a:p>
        </p:txBody>
      </p:sp>
    </p:spTree>
    <p:extLst>
      <p:ext uri="{BB962C8B-B14F-4D97-AF65-F5344CB8AC3E}">
        <p14:creationId xmlns:p14="http://schemas.microsoft.com/office/powerpoint/2010/main" val="1499231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 and Cons of RC: Studies and critiques</a:t>
            </a:r>
          </a:p>
        </p:txBody>
      </p:sp>
      <p:sp>
        <p:nvSpPr>
          <p:cNvPr id="3" name="Text Placeholder 2"/>
          <p:cNvSpPr>
            <a:spLocks noGrp="1"/>
          </p:cNvSpPr>
          <p:nvPr>
            <p:ph type="body" idx="1"/>
          </p:nvPr>
        </p:nvSpPr>
        <p:spPr/>
        <p:txBody>
          <a:bodyPr/>
          <a:lstStyle/>
          <a:p>
            <a:r>
              <a:rPr lang="en-US" dirty="0"/>
              <a:t>Pros</a:t>
            </a:r>
          </a:p>
        </p:txBody>
      </p:sp>
      <p:sp>
        <p:nvSpPr>
          <p:cNvPr id="4" name="Content Placeholder 3"/>
          <p:cNvSpPr>
            <a:spLocks noGrp="1"/>
          </p:cNvSpPr>
          <p:nvPr>
            <p:ph sz="half" idx="2"/>
          </p:nvPr>
        </p:nvSpPr>
        <p:spPr/>
        <p:txBody>
          <a:bodyPr>
            <a:normAutofit fontScale="85000" lnSpcReduction="20000"/>
          </a:bodyPr>
          <a:lstStyle/>
          <a:p>
            <a:r>
              <a:rPr lang="en-US" dirty="0"/>
              <a:t>Studies prove positive results (</a:t>
            </a:r>
            <a:r>
              <a:rPr lang="en-US" dirty="0" err="1"/>
              <a:t>Rimm</a:t>
            </a:r>
            <a:r>
              <a:rPr lang="en-US" dirty="0"/>
              <a:t>-Kaufman and co, 2014)</a:t>
            </a:r>
          </a:p>
          <a:p>
            <a:r>
              <a:rPr lang="en-US" dirty="0"/>
              <a:t>Principal sees 75% decrease in disciplinary action across school after RC implemented (Kaplan, 2014)</a:t>
            </a:r>
          </a:p>
          <a:p>
            <a:r>
              <a:rPr lang="en-US" dirty="0"/>
              <a:t>Teachers see RC working in the No Child Left Behind era (</a:t>
            </a:r>
            <a:r>
              <a:rPr lang="en-US" dirty="0" err="1"/>
              <a:t>Blahus</a:t>
            </a:r>
            <a:r>
              <a:rPr lang="en-US" dirty="0"/>
              <a:t>, 2013)</a:t>
            </a:r>
          </a:p>
          <a:p>
            <a:r>
              <a:rPr lang="en-US" dirty="0"/>
              <a:t>Social-emotional growth increases</a:t>
            </a:r>
          </a:p>
          <a:p>
            <a:r>
              <a:rPr lang="en-US" dirty="0"/>
              <a:t>Greater self-efficacy (</a:t>
            </a:r>
            <a:r>
              <a:rPr lang="en-US" dirty="0" err="1"/>
              <a:t>Rimm</a:t>
            </a:r>
            <a:r>
              <a:rPr lang="en-US" dirty="0"/>
              <a:t>-Kaufman and co, 2004)</a:t>
            </a:r>
          </a:p>
          <a:p>
            <a:r>
              <a:rPr lang="en-US" dirty="0"/>
              <a:t>Anxiety towards math and science lessened (Griggs and co, 2014) (</a:t>
            </a:r>
            <a:r>
              <a:rPr lang="en-US" dirty="0" err="1"/>
              <a:t>Ottmar</a:t>
            </a:r>
            <a:r>
              <a:rPr lang="en-US" dirty="0"/>
              <a:t>. 2013)</a:t>
            </a:r>
          </a:p>
        </p:txBody>
      </p:sp>
      <p:sp>
        <p:nvSpPr>
          <p:cNvPr id="5" name="Text Placeholder 4"/>
          <p:cNvSpPr>
            <a:spLocks noGrp="1"/>
          </p:cNvSpPr>
          <p:nvPr>
            <p:ph type="body" sz="quarter" idx="3"/>
          </p:nvPr>
        </p:nvSpPr>
        <p:spPr/>
        <p:txBody>
          <a:bodyPr/>
          <a:lstStyle/>
          <a:p>
            <a:r>
              <a:rPr lang="en-US" dirty="0"/>
              <a:t>Cons</a:t>
            </a:r>
          </a:p>
        </p:txBody>
      </p:sp>
      <p:sp>
        <p:nvSpPr>
          <p:cNvPr id="6" name="Content Placeholder 5"/>
          <p:cNvSpPr>
            <a:spLocks noGrp="1"/>
          </p:cNvSpPr>
          <p:nvPr>
            <p:ph sz="quarter" idx="4"/>
          </p:nvPr>
        </p:nvSpPr>
        <p:spPr/>
        <p:txBody>
          <a:bodyPr/>
          <a:lstStyle/>
          <a:p>
            <a:r>
              <a:rPr lang="en-US" sz="2400" dirty="0"/>
              <a:t>Critique on studies of RC allege to glossing over difficult experiences, and being overly positive. (Stearns, 2016) </a:t>
            </a:r>
          </a:p>
          <a:p>
            <a:endParaRPr lang="en-US" dirty="0"/>
          </a:p>
        </p:txBody>
      </p:sp>
    </p:spTree>
    <p:extLst>
      <p:ext uri="{BB962C8B-B14F-4D97-AF65-F5344CB8AC3E}">
        <p14:creationId xmlns:p14="http://schemas.microsoft.com/office/powerpoint/2010/main" val="2154243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151" y="446088"/>
            <a:ext cx="3547533" cy="1237569"/>
          </a:xfrm>
        </p:spPr>
        <p:txBody>
          <a:bodyPr/>
          <a:lstStyle/>
          <a:p>
            <a:r>
              <a:rPr lang="en-US" dirty="0"/>
              <a:t>AMERICAN EDUCATIONAL RESEARCH ASSOCIATION</a:t>
            </a:r>
          </a:p>
        </p:txBody>
      </p:sp>
      <p:pic>
        <p:nvPicPr>
          <p:cNvPr id="5" name="4X6WC5rnG_E"/>
          <p:cNvPicPr>
            <a:picLocks noGrp="1" noRot="1" noChangeAspect="1"/>
          </p:cNvPicPr>
          <p:nvPr>
            <p:ph idx="1"/>
            <a:videoFile r:link="rId1"/>
          </p:nvPr>
        </p:nvPicPr>
        <p:blipFill>
          <a:blip r:embed="rId3"/>
          <a:stretch>
            <a:fillRect/>
          </a:stretch>
        </p:blipFill>
        <p:spPr>
          <a:xfrm>
            <a:off x="5695950" y="1868488"/>
            <a:ext cx="4572000" cy="2571750"/>
          </a:xfrm>
          <a:prstGeom prst="rect">
            <a:avLst/>
          </a:prstGeom>
        </p:spPr>
      </p:pic>
      <p:sp>
        <p:nvSpPr>
          <p:cNvPr id="4" name="Text Placeholder 3"/>
          <p:cNvSpPr>
            <a:spLocks noGrp="1"/>
          </p:cNvSpPr>
          <p:nvPr>
            <p:ph type="body" sz="half" idx="2"/>
          </p:nvPr>
        </p:nvSpPr>
        <p:spPr/>
        <p:txBody>
          <a:bodyPr>
            <a:normAutofit/>
          </a:bodyPr>
          <a:lstStyle/>
          <a:p>
            <a:r>
              <a:rPr lang="en-US" sz="1800" dirty="0"/>
              <a:t>A new study published in American Educational Research Journal shows that classroom programs designed to improve elementary school students’ social and emotional skills can also increase reading and math achievement.</a:t>
            </a:r>
          </a:p>
          <a:p>
            <a:r>
              <a:rPr lang="en-US" sz="1800" dirty="0"/>
              <a:t>(</a:t>
            </a:r>
            <a:r>
              <a:rPr lang="en-US" sz="1800" dirty="0">
                <a:hlinkClick r:id="rId4"/>
              </a:rPr>
              <a:t>https://www.youtube.com/watch?v=4X6WC5rnG_E</a:t>
            </a:r>
            <a:r>
              <a:rPr lang="en-US" sz="1800" dirty="0"/>
              <a:t>) </a:t>
            </a:r>
          </a:p>
        </p:txBody>
      </p:sp>
    </p:spTree>
    <p:extLst>
      <p:ext uri="{BB962C8B-B14F-4D97-AF65-F5344CB8AC3E}">
        <p14:creationId xmlns:p14="http://schemas.microsoft.com/office/powerpoint/2010/main" val="4190251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studies show years from now?</a:t>
            </a:r>
          </a:p>
        </p:txBody>
      </p:sp>
      <p:sp>
        <p:nvSpPr>
          <p:cNvPr id="3" name="TextBox 2"/>
          <p:cNvSpPr txBox="1"/>
          <p:nvPr/>
        </p:nvSpPr>
        <p:spPr>
          <a:xfrm>
            <a:off x="457199" y="3162300"/>
            <a:ext cx="11277600" cy="1938992"/>
          </a:xfrm>
          <a:prstGeom prst="rect">
            <a:avLst/>
          </a:prstGeom>
          <a:noFill/>
        </p:spPr>
        <p:txBody>
          <a:bodyPr wrap="square" rtlCol="0">
            <a:spAutoFit/>
          </a:bodyPr>
          <a:lstStyle/>
          <a:p>
            <a:r>
              <a:rPr lang="en-US" sz="2400" dirty="0"/>
              <a:t>Studies that are currently underway are spread over many years following specific classes through the years, to see how responsive classroom’s effect students throughout their careers in education and beyond. Early studies do show promising evidence, however until the long term studies are completed we do not know the lasting effects outside of theory. </a:t>
            </a:r>
          </a:p>
        </p:txBody>
      </p:sp>
    </p:spTree>
    <p:extLst>
      <p:ext uri="{BB962C8B-B14F-4D97-AF65-F5344CB8AC3E}">
        <p14:creationId xmlns:p14="http://schemas.microsoft.com/office/powerpoint/2010/main" val="460557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Does the responsive classroom gloss over difficult experiences?</a:t>
            </a:r>
          </a:p>
        </p:txBody>
      </p:sp>
      <p:sp>
        <p:nvSpPr>
          <p:cNvPr id="3" name="TextBox 2"/>
          <p:cNvSpPr txBox="1"/>
          <p:nvPr/>
        </p:nvSpPr>
        <p:spPr>
          <a:xfrm>
            <a:off x="285749" y="3219450"/>
            <a:ext cx="11620500" cy="1938992"/>
          </a:xfrm>
          <a:prstGeom prst="rect">
            <a:avLst/>
          </a:prstGeom>
          <a:noFill/>
        </p:spPr>
        <p:txBody>
          <a:bodyPr wrap="square" rtlCol="0">
            <a:spAutoFit/>
          </a:bodyPr>
          <a:lstStyle/>
          <a:p>
            <a:r>
              <a:rPr lang="en-US" sz="2400" dirty="0"/>
              <a:t>In the article “</a:t>
            </a:r>
            <a:r>
              <a:rPr lang="en-US" sz="2400" dirty="0">
                <a:solidFill>
                  <a:prstClr val="white"/>
                </a:solidFill>
                <a:latin typeface="Verdana" panose="020B0604030504040204" pitchFamily="34" charset="0"/>
                <a:ea typeface="Times New Roman" panose="02020603050405020304" pitchFamily="18" charset="0"/>
              </a:rPr>
              <a:t>Responsive classroom?: A critique of the social emotional learning program,” Stearns points out a proposed negative side effect from responsive classroom learning, glossing over difficult experiences, by focusing too much on positivity, although there haven’t been long term studies to provide evidence of this.  </a:t>
            </a:r>
            <a:r>
              <a:rPr lang="en-US" sz="2400" dirty="0"/>
              <a:t> </a:t>
            </a:r>
          </a:p>
        </p:txBody>
      </p:sp>
    </p:spTree>
    <p:extLst>
      <p:ext uri="{BB962C8B-B14F-4D97-AF65-F5344CB8AC3E}">
        <p14:creationId xmlns:p14="http://schemas.microsoft.com/office/powerpoint/2010/main" val="3552043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Verdana" panose="020B0604030504040204" pitchFamily="34" charset="0"/>
                <a:ea typeface="Times New Roman" panose="02020603050405020304" pitchFamily="18" charset="0"/>
              </a:rPr>
              <a:t>References </a:t>
            </a:r>
            <a:endParaRPr lang="en-US" dirty="0"/>
          </a:p>
        </p:txBody>
      </p:sp>
      <p:sp>
        <p:nvSpPr>
          <p:cNvPr id="3" name="TextBox 2"/>
          <p:cNvSpPr txBox="1"/>
          <p:nvPr/>
        </p:nvSpPr>
        <p:spPr>
          <a:xfrm>
            <a:off x="304800" y="2001078"/>
            <a:ext cx="11489635" cy="4176015"/>
          </a:xfrm>
          <a:prstGeom prst="rect">
            <a:avLst/>
          </a:prstGeom>
          <a:noFill/>
        </p:spPr>
        <p:txBody>
          <a:bodyPr wrap="square" rtlCol="0">
            <a:spAutoFit/>
          </a:bodyPr>
          <a:lstStyle/>
          <a:p>
            <a:pPr marL="285750" marR="0" indent="-285750">
              <a:lnSpc>
                <a:spcPct val="200000"/>
              </a:lnSpc>
            </a:pPr>
            <a:r>
              <a:rPr lang="en-US" sz="1500" dirty="0" err="1">
                <a:latin typeface="Verdana" panose="020B0604030504040204" pitchFamily="34" charset="0"/>
                <a:ea typeface="Times New Roman" panose="02020603050405020304" pitchFamily="18" charset="0"/>
              </a:rPr>
              <a:t>Abry</a:t>
            </a:r>
            <a:r>
              <a:rPr lang="en-US" sz="1500" dirty="0">
                <a:latin typeface="Verdana" panose="020B0604030504040204" pitchFamily="34" charset="0"/>
                <a:ea typeface="Times New Roman" panose="02020603050405020304" pitchFamily="18" charset="0"/>
              </a:rPr>
              <a:t>, T., </a:t>
            </a:r>
            <a:r>
              <a:rPr lang="en-US" sz="1500" dirty="0" err="1">
                <a:latin typeface="Verdana" panose="020B0604030504040204" pitchFamily="34" charset="0"/>
                <a:ea typeface="Times New Roman" panose="02020603050405020304" pitchFamily="18" charset="0"/>
              </a:rPr>
              <a:t>Rimm</a:t>
            </a:r>
            <a:r>
              <a:rPr lang="en-US" sz="1500" dirty="0">
                <a:latin typeface="Verdana" panose="020B0604030504040204" pitchFamily="34" charset="0"/>
                <a:ea typeface="Times New Roman" panose="02020603050405020304" pitchFamily="18" charset="0"/>
              </a:rPr>
              <a:t>-Kaufman, S., Larsen, R. A., Brewer, A. J., Griggs, M. S., </a:t>
            </a:r>
            <a:r>
              <a:rPr lang="en-US" sz="1500" dirty="0" err="1">
                <a:latin typeface="Verdana" panose="020B0604030504040204" pitchFamily="34" charset="0"/>
                <a:ea typeface="Times New Roman" panose="02020603050405020304" pitchFamily="18" charset="0"/>
              </a:rPr>
              <a:t>Rimm</a:t>
            </a:r>
            <a:r>
              <a:rPr lang="en-US" sz="1500" dirty="0">
                <a:latin typeface="Verdana" panose="020B0604030504040204" pitchFamily="34" charset="0"/>
                <a:ea typeface="Times New Roman" panose="02020603050405020304" pitchFamily="18" charset="0"/>
              </a:rPr>
              <a:t>-Kaufman, S., . . . Patton, C. L. (2013). </a:t>
            </a:r>
            <a:r>
              <a:rPr lang="en-US" sz="1500" i="1" dirty="0">
                <a:latin typeface="Verdana" panose="020B0604030504040204" pitchFamily="34" charset="0"/>
                <a:ea typeface="Times New Roman" panose="02020603050405020304" pitchFamily="18" charset="0"/>
              </a:rPr>
              <a:t>The influence of fidelity of implementation on teacher–student interaction quality in the context of a randomized controlled trial of the responsive classroom approach</a:t>
            </a:r>
            <a:r>
              <a:rPr lang="en-US" sz="1500" dirty="0">
                <a:latin typeface="Verdana" panose="020B0604030504040204" pitchFamily="34" charset="0"/>
                <a:ea typeface="Times New Roman" panose="02020603050405020304" pitchFamily="18" charset="0"/>
              </a:rPr>
              <a:t> Elsevier Ltd. doi:10.1016/j.jsp.2013.03.001</a:t>
            </a:r>
          </a:p>
          <a:p>
            <a:pPr marL="285750" marR="0" indent="-285750">
              <a:lnSpc>
                <a:spcPct val="200000"/>
              </a:lnSpc>
            </a:pPr>
            <a:r>
              <a:rPr lang="en-US" sz="1500" dirty="0">
                <a:latin typeface="Verdana" panose="020B0604030504040204" pitchFamily="34" charset="0"/>
                <a:ea typeface="Times New Roman" panose="02020603050405020304" pitchFamily="18" charset="0"/>
              </a:rPr>
              <a:t>American News Service (1997, May 11). Teachers try a new strategy; Discipline: Responsive Classroom brings </a:t>
            </a:r>
            <a:r>
              <a:rPr lang="en-US" sz="1500" dirty="0" err="1">
                <a:latin typeface="Verdana" panose="020B0604030504040204" pitchFamily="34" charset="0"/>
                <a:ea typeface="Times New Roman" panose="02020603050405020304" pitchFamily="18" charset="0"/>
              </a:rPr>
              <a:t>orderby</a:t>
            </a:r>
            <a:r>
              <a:rPr lang="en-US" sz="1500" dirty="0">
                <a:latin typeface="Verdana" panose="020B0604030504040204" pitchFamily="34" charset="0"/>
                <a:ea typeface="Times New Roman" panose="02020603050405020304" pitchFamily="18" charset="0"/>
              </a:rPr>
              <a:t> allowing; students to make the rules. Sun, The (Baltimore, MD).</a:t>
            </a:r>
          </a:p>
          <a:p>
            <a:pPr marL="285750" marR="0" indent="-285750">
              <a:lnSpc>
                <a:spcPct val="200000"/>
              </a:lnSpc>
            </a:pPr>
            <a:r>
              <a:rPr lang="en-US" sz="1500" dirty="0" err="1">
                <a:solidFill>
                  <a:schemeClr val="tx1">
                    <a:lumMod val="95000"/>
                  </a:schemeClr>
                </a:solidFill>
                <a:latin typeface="Helvetica" panose="020B0604020202020204" pitchFamily="34" charset="0"/>
              </a:rPr>
              <a:t>Blahus</a:t>
            </a:r>
            <a:r>
              <a:rPr lang="en-US" sz="1500" dirty="0">
                <a:solidFill>
                  <a:schemeClr val="tx1">
                    <a:lumMod val="95000"/>
                  </a:schemeClr>
                </a:solidFill>
                <a:latin typeface="Helvetica" panose="020B0604020202020204" pitchFamily="34" charset="0"/>
              </a:rPr>
              <a:t>, R. A. (2013). Perceptions of Primary Teachers Using Responsive Classroom in the Era of No Child Left </a:t>
            </a:r>
            <a:r>
              <a:rPr lang="en-US" sz="1500" dirty="0" err="1">
                <a:solidFill>
                  <a:schemeClr val="tx1">
                    <a:lumMod val="95000"/>
                  </a:schemeClr>
                </a:solidFill>
                <a:latin typeface="Helvetica" panose="020B0604020202020204" pitchFamily="34" charset="0"/>
              </a:rPr>
              <a:t>Behind.</a:t>
            </a:r>
            <a:r>
              <a:rPr lang="en-US" sz="1500" i="1" dirty="0" err="1">
                <a:solidFill>
                  <a:schemeClr val="tx1">
                    <a:lumMod val="95000"/>
                  </a:schemeClr>
                </a:solidFill>
                <a:latin typeface="Helvetica" panose="020B0604020202020204" pitchFamily="34" charset="0"/>
              </a:rPr>
              <a:t>ProQuest</a:t>
            </a:r>
            <a:r>
              <a:rPr lang="en-US" sz="1500" i="1" dirty="0">
                <a:solidFill>
                  <a:schemeClr val="tx1">
                    <a:lumMod val="95000"/>
                  </a:schemeClr>
                </a:solidFill>
                <a:latin typeface="Helvetica" panose="020B0604020202020204" pitchFamily="34" charset="0"/>
              </a:rPr>
              <a:t> LLC</a:t>
            </a:r>
            <a:r>
              <a:rPr lang="en-US" sz="1500" dirty="0">
                <a:solidFill>
                  <a:schemeClr val="tx1">
                    <a:lumMod val="95000"/>
                  </a:schemeClr>
                </a:solidFill>
                <a:latin typeface="Verdana" panose="020B0604030504040204" pitchFamily="34" charset="0"/>
                <a:ea typeface="Times New Roman" panose="02020603050405020304" pitchFamily="18" charset="0"/>
              </a:rPr>
              <a:t> </a:t>
            </a:r>
            <a:endParaRPr lang="en-US" sz="1500" dirty="0">
              <a:solidFill>
                <a:schemeClr val="tx1">
                  <a:lumMod val="95000"/>
                </a:schemeClr>
              </a:solidFill>
              <a:latin typeface="Times New Roman" panose="02020603050405020304" pitchFamily="18" charset="0"/>
              <a:ea typeface="Times New Roman" panose="02020603050405020304" pitchFamily="18" charset="0"/>
            </a:endParaRPr>
          </a:p>
          <a:p>
            <a:pPr marL="285750" marR="0" indent="-285750">
              <a:lnSpc>
                <a:spcPct val="200000"/>
              </a:lnSpc>
            </a:pPr>
            <a:r>
              <a:rPr lang="en-US" sz="1500" dirty="0">
                <a:latin typeface="Verdana" panose="020B0604030504040204" pitchFamily="34" charset="0"/>
                <a:ea typeface="Times New Roman" panose="02020603050405020304" pitchFamily="18" charset="0"/>
              </a:rPr>
              <a:t>Bragg, M. (2016). </a:t>
            </a:r>
            <a:r>
              <a:rPr lang="en-US" sz="1500" i="1" dirty="0">
                <a:latin typeface="Verdana" panose="020B0604030504040204" pitchFamily="34" charset="0"/>
                <a:ea typeface="Times New Roman" panose="02020603050405020304" pitchFamily="18" charset="0"/>
              </a:rPr>
              <a:t>Responsive classroom</a:t>
            </a:r>
            <a:r>
              <a:rPr lang="en-US" sz="1500" dirty="0">
                <a:latin typeface="Verdana" panose="020B0604030504040204" pitchFamily="34" charset="0"/>
                <a:ea typeface="Times New Roman" panose="02020603050405020304" pitchFamily="18" charset="0"/>
              </a:rPr>
              <a:t> </a:t>
            </a:r>
            <a:endParaRPr lang="en-US" sz="1500" dirty="0">
              <a:latin typeface="Times New Roman" panose="02020603050405020304" pitchFamily="18" charset="0"/>
              <a:ea typeface="Times New Roman" panose="02020603050405020304" pitchFamily="18" charset="0"/>
            </a:endParaRPr>
          </a:p>
          <a:p>
            <a:pPr marL="285750" marR="0" indent="-285750">
              <a:lnSpc>
                <a:spcPct val="200000"/>
              </a:lnSpc>
            </a:pPr>
            <a:r>
              <a:rPr lang="en-US" sz="1500" dirty="0" err="1">
                <a:latin typeface="Verdana" panose="020B0604030504040204" pitchFamily="34" charset="0"/>
                <a:ea typeface="Times New Roman" panose="02020603050405020304" pitchFamily="18" charset="0"/>
              </a:rPr>
              <a:t>Charney</a:t>
            </a:r>
            <a:r>
              <a:rPr lang="en-US" sz="1500" dirty="0">
                <a:latin typeface="Verdana" panose="020B0604030504040204" pitchFamily="34" charset="0"/>
                <a:ea typeface="Times New Roman" panose="02020603050405020304" pitchFamily="18" charset="0"/>
              </a:rPr>
              <a:t>, R. S., &amp; Northeast Foundation, f. C. (1993). </a:t>
            </a:r>
            <a:r>
              <a:rPr lang="en-US" sz="1500" i="1" dirty="0">
                <a:latin typeface="Verdana" panose="020B0604030504040204" pitchFamily="34" charset="0"/>
                <a:ea typeface="Times New Roman" panose="02020603050405020304" pitchFamily="18" charset="0"/>
              </a:rPr>
              <a:t>Teaching children to care: Management in the responsive classroom</a:t>
            </a:r>
            <a:r>
              <a:rPr lang="en-US" sz="1500" dirty="0">
                <a:latin typeface="Verdana" panose="020B0604030504040204" pitchFamily="34" charset="0"/>
                <a:ea typeface="Times New Roman" panose="02020603050405020304" pitchFamily="18" charset="0"/>
              </a:rPr>
              <a:t> </a:t>
            </a:r>
            <a:endParaRPr lang="en-US" sz="15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12714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522" y="119270"/>
            <a:ext cx="11926956" cy="6555641"/>
          </a:xfrm>
          <a:prstGeom prst="rect">
            <a:avLst/>
          </a:prstGeom>
          <a:noFill/>
        </p:spPr>
        <p:txBody>
          <a:bodyPr wrap="square" rtlCol="0">
            <a:spAutoFit/>
          </a:bodyPr>
          <a:lstStyle/>
          <a:p>
            <a:pPr marL="285750" marR="0" indent="-285750">
              <a:lnSpc>
                <a:spcPct val="200000"/>
              </a:lnSpc>
            </a:pPr>
            <a:r>
              <a:rPr lang="en-US" sz="1600" dirty="0">
                <a:latin typeface="Verdana" panose="020B0604030504040204" pitchFamily="34" charset="0"/>
                <a:ea typeface="Times New Roman" panose="02020603050405020304" pitchFamily="18" charset="0"/>
              </a:rPr>
              <a:t>Gardner, H. (1983). Frames of mind: The theory of multiple intelligences. New York: Basic.</a:t>
            </a:r>
          </a:p>
          <a:p>
            <a:pPr marL="285750" marR="0" indent="-285750">
              <a:lnSpc>
                <a:spcPct val="200000"/>
              </a:lnSpc>
            </a:pPr>
            <a:r>
              <a:rPr lang="en-US" sz="1600" dirty="0">
                <a:latin typeface="Verdana" panose="020B0604030504040204" pitchFamily="34" charset="0"/>
                <a:ea typeface="Times New Roman" panose="02020603050405020304" pitchFamily="18" charset="0"/>
              </a:rPr>
              <a:t>Gardner, H. (2000). Intelligence reframed: Multiple intelligences for the 21st century. New York: Basic. Gardner, H. (2003). Multiple intelligences after 20 years. Paper presented at the American Educational Research Association, April 21, 2003. Retrieved July 4, 2007, from http://www.pzweb.harvard.edu/PIs/HG&amp;#x005F;MI&amp;#x005F;after&amp;#x005F;20&amp;#x005F;years&amp;#x005F;pdf</a:t>
            </a:r>
          </a:p>
          <a:p>
            <a:pPr marL="285750" marR="0" indent="-285750">
              <a:lnSpc>
                <a:spcPct val="200000"/>
              </a:lnSpc>
            </a:pPr>
            <a:r>
              <a:rPr lang="en-US" sz="1600" dirty="0">
                <a:latin typeface="Verdana" panose="020B0604030504040204" pitchFamily="34" charset="0"/>
                <a:ea typeface="Times New Roman" panose="02020603050405020304" pitchFamily="18" charset="0"/>
              </a:rPr>
              <a:t>Gardner, H. (2006). Multiple Intelligences: New Horizons. New York: Basic Books.</a:t>
            </a:r>
          </a:p>
          <a:p>
            <a:pPr marL="285750" marR="0" indent="-285750">
              <a:lnSpc>
                <a:spcPct val="200000"/>
              </a:lnSpc>
            </a:pPr>
            <a:r>
              <a:rPr lang="en-US" sz="1600" dirty="0">
                <a:latin typeface="Verdana" panose="020B0604030504040204" pitchFamily="34" charset="0"/>
                <a:ea typeface="Times New Roman" panose="02020603050405020304" pitchFamily="18" charset="0"/>
              </a:rPr>
              <a:t>Gardner, H. (2007). Five minds for the future. Boston: Harvard Business School Publishing.</a:t>
            </a:r>
          </a:p>
          <a:p>
            <a:pPr marL="285750" marR="0" indent="-285750">
              <a:lnSpc>
                <a:spcPct val="200000"/>
              </a:lnSpc>
            </a:pPr>
            <a:r>
              <a:rPr lang="en-US" sz="1600" dirty="0">
                <a:latin typeface="Verdana" panose="020B0604030504040204" pitchFamily="34" charset="0"/>
                <a:ea typeface="Times New Roman" panose="02020603050405020304" pitchFamily="18" charset="0"/>
              </a:rPr>
              <a:t>Greenberg, M.T., </a:t>
            </a:r>
            <a:r>
              <a:rPr lang="en-US" sz="1600" dirty="0" err="1">
                <a:latin typeface="Verdana" panose="020B0604030504040204" pitchFamily="34" charset="0"/>
                <a:ea typeface="Times New Roman" panose="02020603050405020304" pitchFamily="18" charset="0"/>
              </a:rPr>
              <a:t>Weissberg</a:t>
            </a:r>
            <a:r>
              <a:rPr lang="en-US" sz="1600" dirty="0">
                <a:latin typeface="Verdana" panose="020B0604030504040204" pitchFamily="34" charset="0"/>
                <a:ea typeface="Times New Roman" panose="02020603050405020304" pitchFamily="18" charset="0"/>
              </a:rPr>
              <a:t>, R.P., O’Brien, M.U., Zins, J.E., Fredericks, L., </a:t>
            </a:r>
            <a:r>
              <a:rPr lang="en-US" sz="1600" dirty="0" err="1">
                <a:latin typeface="Verdana" panose="020B0604030504040204" pitchFamily="34" charset="0"/>
                <a:ea typeface="Times New Roman" panose="02020603050405020304" pitchFamily="18" charset="0"/>
              </a:rPr>
              <a:t>Resnik</a:t>
            </a:r>
            <a:r>
              <a:rPr lang="en-US" sz="1600" dirty="0">
                <a:latin typeface="Verdana" panose="020B0604030504040204" pitchFamily="34" charset="0"/>
                <a:ea typeface="Times New Roman" panose="02020603050405020304" pitchFamily="18" charset="0"/>
              </a:rPr>
              <a:t>, H., et al. (2003). Enhancing </a:t>
            </a:r>
            <a:r>
              <a:rPr lang="en-US" sz="1600" dirty="0" err="1">
                <a:latin typeface="Verdana" panose="020B0604030504040204" pitchFamily="34" charset="0"/>
                <a:ea typeface="Times New Roman" panose="02020603050405020304" pitchFamily="18" charset="0"/>
              </a:rPr>
              <a:t>schoolbased</a:t>
            </a:r>
            <a:r>
              <a:rPr lang="en-US" sz="1600" dirty="0">
                <a:latin typeface="Verdana" panose="020B0604030504040204" pitchFamily="34" charset="0"/>
                <a:ea typeface="Times New Roman" panose="02020603050405020304" pitchFamily="18" charset="0"/>
              </a:rPr>
              <a:t> prevention and youth development through coordinated social, emotional, and academic learning. American Psychologist, 58(6/7), 466–474.</a:t>
            </a:r>
          </a:p>
          <a:p>
            <a:pPr marL="285750" marR="0" indent="-285750">
              <a:lnSpc>
                <a:spcPct val="200000"/>
              </a:lnSpc>
            </a:pPr>
            <a:r>
              <a:rPr lang="en-US" sz="1600" dirty="0">
                <a:latin typeface="Verdana" panose="020B0604030504040204" pitchFamily="34" charset="0"/>
                <a:ea typeface="Times New Roman" panose="02020603050405020304" pitchFamily="18" charset="0"/>
              </a:rPr>
              <a:t>Hurst, C. O., &amp; Otis, R. (2000). </a:t>
            </a:r>
            <a:r>
              <a:rPr lang="en-US" sz="1600" i="1" dirty="0">
                <a:latin typeface="Verdana" panose="020B0604030504040204" pitchFamily="34" charset="0"/>
                <a:ea typeface="Times New Roman" panose="02020603050405020304" pitchFamily="18" charset="0"/>
              </a:rPr>
              <a:t>Friends and relations: Using literature with social themes, grades 3-5. the responsive classroom series #4</a:t>
            </a:r>
            <a:r>
              <a:rPr lang="en-US" sz="1600" dirty="0">
                <a:latin typeface="Verdana" panose="020B0604030504040204" pitchFamily="34" charset="0"/>
                <a:ea typeface="Times New Roman" panose="02020603050405020304" pitchFamily="18" charset="0"/>
              </a:rPr>
              <a:t> </a:t>
            </a:r>
            <a:endParaRPr lang="en-US" sz="2800" dirty="0">
              <a:latin typeface="Times New Roman" panose="02020603050405020304" pitchFamily="18" charset="0"/>
              <a:ea typeface="Times New Roman" panose="02020603050405020304" pitchFamily="18" charset="0"/>
            </a:endParaRPr>
          </a:p>
          <a:p>
            <a:pPr marL="285750" lvl="0" indent="-285750">
              <a:lnSpc>
                <a:spcPct val="200000"/>
              </a:lnSpc>
            </a:pPr>
            <a:endParaRPr lang="en-US" dirty="0"/>
          </a:p>
        </p:txBody>
      </p:sp>
    </p:spTree>
    <p:extLst>
      <p:ext uri="{BB962C8B-B14F-4D97-AF65-F5344CB8AC3E}">
        <p14:creationId xmlns:p14="http://schemas.microsoft.com/office/powerpoint/2010/main" val="774575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9270" y="106017"/>
            <a:ext cx="11953460" cy="5509200"/>
          </a:xfrm>
          <a:prstGeom prst="rect">
            <a:avLst/>
          </a:prstGeom>
          <a:noFill/>
        </p:spPr>
        <p:txBody>
          <a:bodyPr wrap="square" rtlCol="0">
            <a:spAutoFit/>
          </a:bodyPr>
          <a:lstStyle/>
          <a:p>
            <a:pPr marL="285750" marR="0" indent="-285750">
              <a:lnSpc>
                <a:spcPct val="200000"/>
              </a:lnSpc>
            </a:pPr>
            <a:r>
              <a:rPr lang="en-US" sz="1600" dirty="0" err="1">
                <a:latin typeface="Verdana" panose="020B0604030504040204" pitchFamily="34" charset="0"/>
                <a:ea typeface="Times New Roman" panose="02020603050405020304" pitchFamily="18" charset="0"/>
              </a:rPr>
              <a:t>Jankens</a:t>
            </a:r>
            <a:r>
              <a:rPr lang="en-US" sz="1600" dirty="0">
                <a:latin typeface="Verdana" panose="020B0604030504040204" pitchFamily="34" charset="0"/>
                <a:ea typeface="Times New Roman" panose="02020603050405020304" pitchFamily="18" charset="0"/>
              </a:rPr>
              <a:t>, A. (2015). Responsive classroom ecologies: Supporting student inquiry and rhetorical awareness in college writing courses.</a:t>
            </a:r>
            <a:r>
              <a:rPr lang="en-US" sz="1600" i="1" dirty="0">
                <a:latin typeface="Verdana" panose="020B0604030504040204" pitchFamily="34" charset="0"/>
                <a:ea typeface="Times New Roman" panose="02020603050405020304" pitchFamily="18" charset="0"/>
              </a:rPr>
              <a:t> Dissertation Abstracts International, 75</a:t>
            </a:r>
            <a:r>
              <a:rPr lang="en-US" sz="1600" dirty="0">
                <a:latin typeface="Verdana" panose="020B0604030504040204" pitchFamily="34" charset="0"/>
                <a:ea typeface="Times New Roman" panose="02020603050405020304" pitchFamily="18" charset="0"/>
              </a:rPr>
              <a:t>(8) </a:t>
            </a:r>
            <a:endParaRPr lang="en-US" sz="2800" dirty="0">
              <a:latin typeface="Times New Roman" panose="02020603050405020304" pitchFamily="18" charset="0"/>
              <a:ea typeface="Times New Roman" panose="02020603050405020304" pitchFamily="18" charset="0"/>
            </a:endParaRPr>
          </a:p>
          <a:p>
            <a:pPr marL="285750" marR="0" indent="-285750">
              <a:lnSpc>
                <a:spcPct val="200000"/>
              </a:lnSpc>
            </a:pPr>
            <a:r>
              <a:rPr lang="en-US" sz="1600" dirty="0">
                <a:latin typeface="Verdana" panose="020B0604030504040204" pitchFamily="34" charset="0"/>
                <a:ea typeface="Times New Roman" panose="02020603050405020304" pitchFamily="18" charset="0"/>
              </a:rPr>
              <a:t>Kaplan, D. (2014). Bedford principal cuts disciplinary </a:t>
            </a:r>
            <a:r>
              <a:rPr lang="en-US" sz="1600" dirty="0" err="1">
                <a:latin typeface="Verdana" panose="020B0604030504040204" pitchFamily="34" charset="0"/>
                <a:ea typeface="Times New Roman" panose="02020603050405020304" pitchFamily="18" charset="0"/>
              </a:rPr>
              <a:t>referals</a:t>
            </a:r>
            <a:r>
              <a:rPr lang="en-US" sz="1600" dirty="0">
                <a:latin typeface="Verdana" panose="020B0604030504040204" pitchFamily="34" charset="0"/>
                <a:ea typeface="Times New Roman" panose="02020603050405020304" pitchFamily="18" charset="0"/>
              </a:rPr>
              <a:t> 75% in three years; Susan </a:t>
            </a:r>
            <a:r>
              <a:rPr lang="en-US" sz="1600" dirty="0" err="1">
                <a:latin typeface="Verdana" panose="020B0604030504040204" pitchFamily="34" charset="0"/>
                <a:ea typeface="Times New Roman" panose="02020603050405020304" pitchFamily="18" charset="0"/>
              </a:rPr>
              <a:t>Mele</a:t>
            </a:r>
            <a:r>
              <a:rPr lang="en-US" sz="1600" dirty="0">
                <a:latin typeface="Verdana" panose="020B0604030504040204" pitchFamily="34" charset="0"/>
                <a:ea typeface="Times New Roman" panose="02020603050405020304" pitchFamily="18" charset="0"/>
              </a:rPr>
              <a:t> says Responsive Classroom works. CBS - 7 WDBJ (Roanoke-Lynchburg, VA).</a:t>
            </a:r>
          </a:p>
          <a:p>
            <a:pPr marL="285750" marR="0" indent="-285750">
              <a:lnSpc>
                <a:spcPct val="200000"/>
              </a:lnSpc>
            </a:pPr>
            <a:r>
              <a:rPr lang="en-US" sz="1600" dirty="0" err="1">
                <a:latin typeface="Verdana" panose="020B0604030504040204" pitchFamily="34" charset="0"/>
                <a:ea typeface="Times New Roman" panose="02020603050405020304" pitchFamily="18" charset="0"/>
              </a:rPr>
              <a:t>LaBrusciano</a:t>
            </a:r>
            <a:r>
              <a:rPr lang="en-US" sz="1600" dirty="0">
                <a:latin typeface="Verdana" panose="020B0604030504040204" pitchFamily="34" charset="0"/>
                <a:ea typeface="Times New Roman" panose="02020603050405020304" pitchFamily="18" charset="0"/>
              </a:rPr>
              <a:t>, R. (1993). Teaching children to care: Management in the responsive classroom.</a:t>
            </a:r>
            <a:r>
              <a:rPr lang="en-US" sz="1600" i="1" dirty="0">
                <a:latin typeface="Verdana" panose="020B0604030504040204" pitchFamily="34" charset="0"/>
                <a:ea typeface="Times New Roman" panose="02020603050405020304" pitchFamily="18" charset="0"/>
              </a:rPr>
              <a:t> Holistic Education Review, 6</a:t>
            </a:r>
            <a:r>
              <a:rPr lang="en-US" sz="1600" dirty="0">
                <a:latin typeface="Verdana" panose="020B0604030504040204" pitchFamily="34" charset="0"/>
                <a:ea typeface="Times New Roman" panose="02020603050405020304" pitchFamily="18" charset="0"/>
              </a:rPr>
              <a:t>(3), 68-69. </a:t>
            </a:r>
          </a:p>
          <a:p>
            <a:pPr marL="285750" marR="0" indent="-285750">
              <a:lnSpc>
                <a:spcPct val="200000"/>
              </a:lnSpc>
            </a:pPr>
            <a:r>
              <a:rPr lang="en-US" sz="1600" dirty="0">
                <a:latin typeface="Verdana" panose="020B0604030504040204" pitchFamily="34" charset="0"/>
                <a:ea typeface="Times New Roman" panose="02020603050405020304" pitchFamily="18" charset="0"/>
              </a:rPr>
              <a:t>Northeast Foundation, f. C. (1997). </a:t>
            </a:r>
            <a:r>
              <a:rPr lang="en-US" sz="1600" i="1" dirty="0">
                <a:latin typeface="Verdana" panose="020B0604030504040204" pitchFamily="34" charset="0"/>
                <a:ea typeface="Times New Roman" panose="02020603050405020304" pitchFamily="18" charset="0"/>
              </a:rPr>
              <a:t>Off to a good start: Launching the school year. excerpts from the responsive classroom newsletter no. 1</a:t>
            </a:r>
            <a:r>
              <a:rPr lang="en-US" sz="1600" dirty="0">
                <a:latin typeface="Verdana" panose="020B0604030504040204" pitchFamily="34" charset="0"/>
                <a:ea typeface="Times New Roman" panose="02020603050405020304" pitchFamily="18" charset="0"/>
              </a:rPr>
              <a:t> </a:t>
            </a:r>
          </a:p>
          <a:p>
            <a:pPr marL="285750" marR="0" indent="-285750">
              <a:lnSpc>
                <a:spcPct val="200000"/>
              </a:lnSpc>
            </a:pPr>
            <a:r>
              <a:rPr lang="en-US" sz="1600" dirty="0" err="1">
                <a:latin typeface="Verdana" panose="020B0604030504040204" pitchFamily="34" charset="0"/>
                <a:ea typeface="Verdana" panose="020B0604030504040204" pitchFamily="34" charset="0"/>
                <a:cs typeface="Verdana" panose="020B0604030504040204" pitchFamily="34" charset="0"/>
              </a:rPr>
              <a:t>Oberle</a:t>
            </a:r>
            <a:r>
              <a:rPr lang="en-US" sz="1600" dirty="0">
                <a:latin typeface="Verdana" panose="020B0604030504040204" pitchFamily="34" charset="0"/>
                <a:ea typeface="Verdana" panose="020B0604030504040204" pitchFamily="34" charset="0"/>
                <a:cs typeface="Verdana" panose="020B0604030504040204" pitchFamily="34" charset="0"/>
              </a:rPr>
              <a:t>, E., </a:t>
            </a:r>
            <a:r>
              <a:rPr lang="en-US" sz="1600" dirty="0" err="1">
                <a:latin typeface="Verdana" panose="020B0604030504040204" pitchFamily="34" charset="0"/>
                <a:ea typeface="Verdana" panose="020B0604030504040204" pitchFamily="34" charset="0"/>
                <a:cs typeface="Verdana" panose="020B0604030504040204" pitchFamily="34" charset="0"/>
              </a:rPr>
              <a:t>Schonert-Reichl</a:t>
            </a:r>
            <a:r>
              <a:rPr lang="en-US" sz="1600" dirty="0">
                <a:latin typeface="Verdana" panose="020B0604030504040204" pitchFamily="34" charset="0"/>
                <a:ea typeface="Verdana" panose="020B0604030504040204" pitchFamily="34" charset="0"/>
                <a:cs typeface="Verdana" panose="020B0604030504040204" pitchFamily="34" charset="0"/>
              </a:rPr>
              <a:t>, K. A., Hertzman, C., &amp; </a:t>
            </a:r>
            <a:r>
              <a:rPr lang="en-US" sz="1600" dirty="0" err="1">
                <a:latin typeface="Verdana" panose="020B0604030504040204" pitchFamily="34" charset="0"/>
                <a:ea typeface="Verdana" panose="020B0604030504040204" pitchFamily="34" charset="0"/>
                <a:cs typeface="Verdana" panose="020B0604030504040204" pitchFamily="34" charset="0"/>
              </a:rPr>
              <a:t>Zumbo</a:t>
            </a:r>
            <a:r>
              <a:rPr lang="en-US" sz="1600" dirty="0">
                <a:latin typeface="Verdana" panose="020B0604030504040204" pitchFamily="34" charset="0"/>
                <a:ea typeface="Verdana" panose="020B0604030504040204" pitchFamily="34" charset="0"/>
                <a:cs typeface="Verdana" panose="020B0604030504040204" pitchFamily="34" charset="0"/>
              </a:rPr>
              <a:t>, B. D. (2014). Social–emotional competencies make the grade: Predicting academic success in early adolescence. Journal Of Applied Developmental Psychology, 35138-147. doi:10.1016/j.appdev.2014.02.004</a:t>
            </a:r>
          </a:p>
        </p:txBody>
      </p:sp>
    </p:spTree>
    <p:extLst>
      <p:ext uri="{BB962C8B-B14F-4D97-AF65-F5344CB8AC3E}">
        <p14:creationId xmlns:p14="http://schemas.microsoft.com/office/powerpoint/2010/main" val="1910523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522" y="0"/>
            <a:ext cx="11860695" cy="6986528"/>
          </a:xfrm>
          <a:prstGeom prst="rect">
            <a:avLst/>
          </a:prstGeom>
          <a:noFill/>
        </p:spPr>
        <p:txBody>
          <a:bodyPr wrap="square" rtlCol="0">
            <a:spAutoFit/>
          </a:bodyPr>
          <a:lstStyle/>
          <a:p>
            <a:pPr marL="285750" indent="-285750">
              <a:lnSpc>
                <a:spcPct val="200000"/>
              </a:lnSpc>
            </a:pPr>
            <a:r>
              <a:rPr lang="en-US" sz="1600" dirty="0" err="1">
                <a:latin typeface="Verdana" panose="020B0604030504040204" pitchFamily="34" charset="0"/>
                <a:ea typeface="Times New Roman" panose="02020603050405020304" pitchFamily="18" charset="0"/>
              </a:rPr>
              <a:t>Oldfather</a:t>
            </a:r>
            <a:r>
              <a:rPr lang="en-US" sz="1600" dirty="0">
                <a:latin typeface="Verdana" panose="020B0604030504040204" pitchFamily="34" charset="0"/>
                <a:ea typeface="Times New Roman" panose="02020603050405020304" pitchFamily="18" charset="0"/>
              </a:rPr>
              <a:t>, P., National Reading, R. C., &amp; National Reading, R. C. (1994). </a:t>
            </a:r>
            <a:r>
              <a:rPr lang="en-US" sz="1600" i="1" dirty="0">
                <a:latin typeface="Verdana" panose="020B0604030504040204" pitchFamily="34" charset="0"/>
                <a:ea typeface="Times New Roman" panose="02020603050405020304" pitchFamily="18" charset="0"/>
              </a:rPr>
              <a:t>When students do not feel motivated for literacy learning: How a responsive classroom culture helps. reading research report no. 8.</a:t>
            </a:r>
            <a:r>
              <a:rPr lang="en-US" sz="1600" dirty="0">
                <a:latin typeface="Verdana" panose="020B0604030504040204" pitchFamily="34" charset="0"/>
                <a:ea typeface="Times New Roman" panose="02020603050405020304" pitchFamily="18" charset="0"/>
              </a:rPr>
              <a:t> </a:t>
            </a:r>
          </a:p>
          <a:p>
            <a:pPr marL="285750" marR="0" indent="-285750">
              <a:lnSpc>
                <a:spcPct val="200000"/>
              </a:lnSpc>
            </a:pPr>
            <a:r>
              <a:rPr lang="en-US" sz="1600" dirty="0" err="1">
                <a:latin typeface="Verdana" panose="020B0604030504040204" pitchFamily="34" charset="0"/>
                <a:ea typeface="Times New Roman" panose="02020603050405020304" pitchFamily="18" charset="0"/>
              </a:rPr>
              <a:t>Ottmar</a:t>
            </a:r>
            <a:r>
              <a:rPr lang="en-US" sz="1600" dirty="0">
                <a:latin typeface="Verdana" panose="020B0604030504040204" pitchFamily="34" charset="0"/>
                <a:ea typeface="Times New Roman" panose="02020603050405020304" pitchFamily="18" charset="0"/>
              </a:rPr>
              <a:t>, E., </a:t>
            </a:r>
            <a:r>
              <a:rPr lang="en-US" sz="1600" dirty="0" err="1">
                <a:latin typeface="Verdana" panose="020B0604030504040204" pitchFamily="34" charset="0"/>
                <a:ea typeface="Times New Roman" panose="02020603050405020304" pitchFamily="18" charset="0"/>
              </a:rPr>
              <a:t>Rimm</a:t>
            </a:r>
            <a:r>
              <a:rPr lang="en-US" sz="1600" dirty="0">
                <a:latin typeface="Verdana" panose="020B0604030504040204" pitchFamily="34" charset="0"/>
                <a:ea typeface="Times New Roman" panose="02020603050405020304" pitchFamily="18" charset="0"/>
              </a:rPr>
              <a:t>-Kaufman, S., Berry, R., &amp; Larsen, R. (2013). Does the responsive classroom approach affect the use of standards-based mathematics teaching practices?: Results from a randomized controlled trial. Elementary School Journal, 113(3), 434-457. doi:10.1086/668768</a:t>
            </a:r>
          </a:p>
          <a:p>
            <a:pPr marL="285750" marR="0" indent="-285750">
              <a:lnSpc>
                <a:spcPct val="200000"/>
              </a:lnSpc>
            </a:pPr>
            <a:r>
              <a:rPr lang="en-US" sz="1600" dirty="0" err="1">
                <a:latin typeface="Verdana" panose="020B0604030504040204" pitchFamily="34" charset="0"/>
                <a:ea typeface="Times New Roman" panose="02020603050405020304" pitchFamily="18" charset="0"/>
              </a:rPr>
              <a:t>Ottmar</a:t>
            </a:r>
            <a:r>
              <a:rPr lang="en-US" sz="1600" dirty="0">
                <a:latin typeface="Verdana" panose="020B0604030504040204" pitchFamily="34" charset="0"/>
                <a:ea typeface="Times New Roman" panose="02020603050405020304" pitchFamily="18" charset="0"/>
              </a:rPr>
              <a:t>, E. R. (. 1. )., </a:t>
            </a:r>
            <a:r>
              <a:rPr lang="en-US" sz="1600" dirty="0" err="1">
                <a:latin typeface="Verdana" panose="020B0604030504040204" pitchFamily="34" charset="0"/>
                <a:ea typeface="Times New Roman" panose="02020603050405020304" pitchFamily="18" charset="0"/>
              </a:rPr>
              <a:t>Rimm</a:t>
            </a:r>
            <a:r>
              <a:rPr lang="en-US" sz="1600" dirty="0">
                <a:latin typeface="Verdana" panose="020B0604030504040204" pitchFamily="34" charset="0"/>
                <a:ea typeface="Times New Roman" panose="02020603050405020304" pitchFamily="18" charset="0"/>
              </a:rPr>
              <a:t>-Kaufman, S., Berry, R. Q. (. 2. )., Larsen, R. A. (. 3. )., </a:t>
            </a:r>
            <a:r>
              <a:rPr lang="en-US" sz="1600" dirty="0" err="1">
                <a:latin typeface="Verdana" panose="020B0604030504040204" pitchFamily="34" charset="0"/>
                <a:ea typeface="Times New Roman" panose="02020603050405020304" pitchFamily="18" charset="0"/>
              </a:rPr>
              <a:t>Rimm</a:t>
            </a:r>
            <a:r>
              <a:rPr lang="en-US" sz="1600" dirty="0">
                <a:latin typeface="Verdana" panose="020B0604030504040204" pitchFamily="34" charset="0"/>
                <a:ea typeface="Times New Roman" panose="02020603050405020304" pitchFamily="18" charset="0"/>
              </a:rPr>
              <a:t>-Kaufman, S., Larsen, R., . . . </a:t>
            </a:r>
            <a:r>
              <a:rPr lang="en-US" sz="1600" dirty="0" err="1">
                <a:latin typeface="Verdana" panose="020B0604030504040204" pitchFamily="34" charset="0"/>
                <a:ea typeface="Times New Roman" panose="02020603050405020304" pitchFamily="18" charset="0"/>
              </a:rPr>
              <a:t>DeCoster</a:t>
            </a:r>
            <a:r>
              <a:rPr lang="en-US" sz="1600" dirty="0">
                <a:latin typeface="Verdana" panose="020B0604030504040204" pitchFamily="34" charset="0"/>
                <a:ea typeface="Times New Roman" panose="02020603050405020304" pitchFamily="18" charset="0"/>
              </a:rPr>
              <a:t>, J. (2014). </a:t>
            </a:r>
            <a:r>
              <a:rPr lang="en-US" sz="1600" i="1" dirty="0">
                <a:latin typeface="Verdana" panose="020B0604030504040204" pitchFamily="34" charset="0"/>
                <a:ea typeface="Times New Roman" panose="02020603050405020304" pitchFamily="18" charset="0"/>
              </a:rPr>
              <a:t>Mathematical knowledge for teaching, standards-based mathematics teaching practices, and student achievement in the context of the responsive classroom approach</a:t>
            </a:r>
            <a:r>
              <a:rPr lang="en-US" sz="1600" dirty="0">
                <a:latin typeface="Verdana" panose="020B0604030504040204" pitchFamily="34" charset="0"/>
                <a:ea typeface="Times New Roman" panose="02020603050405020304" pitchFamily="18" charset="0"/>
              </a:rPr>
              <a:t> SAGE Publications Inc. doi:10.3102/0002831215579484 </a:t>
            </a:r>
            <a:endParaRPr lang="en-US" sz="2800" dirty="0">
              <a:latin typeface="Times New Roman" panose="02020603050405020304" pitchFamily="18" charset="0"/>
              <a:ea typeface="Times New Roman" panose="02020603050405020304" pitchFamily="18" charset="0"/>
            </a:endParaRPr>
          </a:p>
          <a:p>
            <a:pPr marL="285750" marR="0" indent="-285750">
              <a:lnSpc>
                <a:spcPct val="200000"/>
              </a:lnSpc>
            </a:pPr>
            <a:r>
              <a:rPr lang="en-US" sz="1600" dirty="0">
                <a:latin typeface="Verdana" panose="020B0604030504040204" pitchFamily="34" charset="0"/>
                <a:ea typeface="Times New Roman" panose="02020603050405020304" pitchFamily="18" charset="0"/>
              </a:rPr>
              <a:t>Paxton, C. L. C., </a:t>
            </a:r>
            <a:r>
              <a:rPr lang="en-US" sz="1600" dirty="0" err="1">
                <a:latin typeface="Verdana" panose="020B0604030504040204" pitchFamily="34" charset="0"/>
                <a:ea typeface="Times New Roman" panose="02020603050405020304" pitchFamily="18" charset="0"/>
              </a:rPr>
              <a:t>Wanless</a:t>
            </a:r>
            <a:r>
              <a:rPr lang="en-US" sz="1600" dirty="0">
                <a:latin typeface="Verdana" panose="020B0604030504040204" pitchFamily="34" charset="0"/>
                <a:ea typeface="Times New Roman" panose="02020603050405020304" pitchFamily="18" charset="0"/>
              </a:rPr>
              <a:t>, S. B., </a:t>
            </a:r>
            <a:r>
              <a:rPr lang="en-US" sz="1600" dirty="0" err="1">
                <a:latin typeface="Verdana" panose="020B0604030504040204" pitchFamily="34" charset="0"/>
                <a:ea typeface="Times New Roman" panose="02020603050405020304" pitchFamily="18" charset="0"/>
              </a:rPr>
              <a:t>Rimm</a:t>
            </a:r>
            <a:r>
              <a:rPr lang="en-US" sz="1600" dirty="0">
                <a:latin typeface="Verdana" panose="020B0604030504040204" pitchFamily="34" charset="0"/>
                <a:ea typeface="Times New Roman" panose="02020603050405020304" pitchFamily="18" charset="0"/>
              </a:rPr>
              <a:t>-Kaufman, S., Society for Research </a:t>
            </a:r>
            <a:r>
              <a:rPr lang="en-US" sz="1600" dirty="0" err="1">
                <a:latin typeface="Verdana" panose="020B0604030504040204" pitchFamily="34" charset="0"/>
                <a:ea typeface="Times New Roman" panose="02020603050405020304" pitchFamily="18" charset="0"/>
              </a:rPr>
              <a:t>on,Educational</a:t>
            </a:r>
            <a:r>
              <a:rPr lang="en-US" sz="1600" dirty="0">
                <a:latin typeface="Verdana" panose="020B0604030504040204" pitchFamily="34" charset="0"/>
                <a:ea typeface="Times New Roman" panose="02020603050405020304" pitchFamily="18" charset="0"/>
              </a:rPr>
              <a:t> Effectiveness, </a:t>
            </a:r>
            <a:r>
              <a:rPr lang="en-US" sz="1600" dirty="0" err="1">
                <a:latin typeface="Verdana" panose="020B0604030504040204" pitchFamily="34" charset="0"/>
                <a:ea typeface="Times New Roman" panose="02020603050405020304" pitchFamily="18" charset="0"/>
              </a:rPr>
              <a:t>Baroody</a:t>
            </a:r>
            <a:r>
              <a:rPr lang="en-US" sz="1600" dirty="0">
                <a:latin typeface="Verdana" panose="020B0604030504040204" pitchFamily="34" charset="0"/>
                <a:ea typeface="Times New Roman" panose="02020603050405020304" pitchFamily="18" charset="0"/>
              </a:rPr>
              <a:t>, A. E., </a:t>
            </a:r>
            <a:r>
              <a:rPr lang="en-US" sz="1600" dirty="0" err="1">
                <a:latin typeface="Verdana" panose="020B0604030504040204" pitchFamily="34" charset="0"/>
                <a:ea typeface="Times New Roman" panose="02020603050405020304" pitchFamily="18" charset="0"/>
              </a:rPr>
              <a:t>Rimm</a:t>
            </a:r>
            <a:r>
              <a:rPr lang="en-US" sz="1600" dirty="0">
                <a:latin typeface="Verdana" panose="020B0604030504040204" pitchFamily="34" charset="0"/>
                <a:ea typeface="Times New Roman" panose="02020603050405020304" pitchFamily="18" charset="0"/>
              </a:rPr>
              <a:t>-Kaufman, S., . . . </a:t>
            </a:r>
            <a:r>
              <a:rPr lang="en-US" sz="1600" dirty="0" err="1">
                <a:latin typeface="Verdana" panose="020B0604030504040204" pitchFamily="34" charset="0"/>
                <a:ea typeface="Times New Roman" panose="02020603050405020304" pitchFamily="18" charset="0"/>
              </a:rPr>
              <a:t>Curby</a:t>
            </a:r>
            <a:r>
              <a:rPr lang="en-US" sz="1600" dirty="0">
                <a:latin typeface="Verdana" panose="020B0604030504040204" pitchFamily="34" charset="0"/>
                <a:ea typeface="Times New Roman" panose="02020603050405020304" pitchFamily="18" charset="0"/>
              </a:rPr>
              <a:t>, T. W. (2014). </a:t>
            </a:r>
            <a:r>
              <a:rPr lang="en-US" sz="1600" i="1" dirty="0">
                <a:latin typeface="Verdana" panose="020B0604030504040204" pitchFamily="34" charset="0"/>
                <a:ea typeface="Times New Roman" panose="02020603050405020304" pitchFamily="18" charset="0"/>
              </a:rPr>
              <a:t>Coaching support, context, and fidelity of implementation in "responsive classroom"® schools</a:t>
            </a:r>
            <a:r>
              <a:rPr lang="en-US" sz="1600" dirty="0">
                <a:latin typeface="Verdana" panose="020B0604030504040204" pitchFamily="34" charset="0"/>
                <a:ea typeface="Times New Roman" panose="02020603050405020304" pitchFamily="18" charset="0"/>
              </a:rPr>
              <a:t> Society for Research on Educational Effectiveness. </a:t>
            </a:r>
          </a:p>
          <a:p>
            <a:pPr marL="285750" marR="0" indent="-285750">
              <a:lnSpc>
                <a:spcPct val="200000"/>
              </a:lnSpc>
            </a:pPr>
            <a:r>
              <a:rPr lang="en-US" sz="1600" dirty="0" err="1">
                <a:latin typeface="Verdana" panose="020B0604030504040204" pitchFamily="34" charset="0"/>
                <a:ea typeface="Times New Roman" panose="02020603050405020304" pitchFamily="18" charset="0"/>
              </a:rPr>
              <a:t>Rayder</a:t>
            </a:r>
            <a:r>
              <a:rPr lang="en-US" sz="1600" dirty="0">
                <a:latin typeface="Verdana" panose="020B0604030504040204" pitchFamily="34" charset="0"/>
                <a:ea typeface="Times New Roman" panose="02020603050405020304" pitchFamily="18" charset="0"/>
              </a:rPr>
              <a:t>, N. F., Far West Lab for Educational </a:t>
            </a:r>
            <a:r>
              <a:rPr lang="en-US" sz="1600" dirty="0" err="1">
                <a:latin typeface="Verdana" panose="020B0604030504040204" pitchFamily="34" charset="0"/>
                <a:ea typeface="Times New Roman" panose="02020603050405020304" pitchFamily="18" charset="0"/>
              </a:rPr>
              <a:t>Research,and</a:t>
            </a:r>
            <a:r>
              <a:rPr lang="en-US" sz="1600" dirty="0">
                <a:latin typeface="Verdana" panose="020B0604030504040204" pitchFamily="34" charset="0"/>
                <a:ea typeface="Times New Roman" panose="02020603050405020304" pitchFamily="18" charset="0"/>
              </a:rPr>
              <a:t> Development, &amp; Others, A. (1975). </a:t>
            </a:r>
            <a:r>
              <a:rPr lang="en-US" sz="1600" i="1" dirty="0">
                <a:latin typeface="Verdana" panose="020B0604030504040204" pitchFamily="34" charset="0"/>
                <a:ea typeface="Times New Roman" panose="02020603050405020304" pitchFamily="18" charset="0"/>
              </a:rPr>
              <a:t>The responsive classroom observation schedule--background and development.</a:t>
            </a:r>
            <a:r>
              <a:rPr lang="en-US" sz="1600" dirty="0">
                <a:latin typeface="Verdana" panose="020B0604030504040204" pitchFamily="34" charset="0"/>
                <a:ea typeface="Times New Roman" panose="02020603050405020304" pitchFamily="18" charset="0"/>
              </a:rPr>
              <a:t> </a:t>
            </a:r>
            <a:endParaRPr lang="en-US"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65954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026" y="92765"/>
            <a:ext cx="11887200" cy="6555641"/>
          </a:xfrm>
          <a:prstGeom prst="rect">
            <a:avLst/>
          </a:prstGeom>
          <a:noFill/>
        </p:spPr>
        <p:txBody>
          <a:bodyPr wrap="square" rtlCol="0">
            <a:spAutoFit/>
          </a:bodyPr>
          <a:lstStyle/>
          <a:p>
            <a:pPr marL="285750" marR="0" indent="-285750">
              <a:lnSpc>
                <a:spcPct val="200000"/>
              </a:lnSpc>
            </a:pPr>
            <a:r>
              <a:rPr lang="en-US" sz="1600" dirty="0">
                <a:latin typeface="Verdana" panose="020B0604030504040204" pitchFamily="34" charset="0"/>
                <a:ea typeface="Times New Roman" panose="02020603050405020304" pitchFamily="18" charset="0"/>
              </a:rPr>
              <a:t>Reena Singh, J. N. (2012). </a:t>
            </a:r>
            <a:r>
              <a:rPr lang="en-US" sz="1600" i="1" dirty="0">
                <a:latin typeface="Verdana" panose="020B0604030504040204" pitchFamily="34" charset="0"/>
                <a:ea typeface="Times New Roman" panose="02020603050405020304" pitchFamily="18" charset="0"/>
              </a:rPr>
              <a:t>Elementary school to implement responsive classroom</a:t>
            </a:r>
            <a:r>
              <a:rPr lang="en-US" sz="1600" dirty="0">
                <a:latin typeface="Verdana" panose="020B0604030504040204" pitchFamily="34" charset="0"/>
                <a:ea typeface="Times New Roman" panose="02020603050405020304" pitchFamily="18" charset="0"/>
              </a:rPr>
              <a:t> </a:t>
            </a:r>
          </a:p>
          <a:p>
            <a:pPr marL="285750" marR="0" indent="-285750">
              <a:lnSpc>
                <a:spcPct val="200000"/>
              </a:lnSpc>
            </a:pPr>
            <a:r>
              <a:rPr lang="en-US" sz="1600" dirty="0">
                <a:latin typeface="Verdana" panose="020B0604030504040204" pitchFamily="34" charset="0"/>
                <a:ea typeface="Times New Roman" panose="02020603050405020304" pitchFamily="18" charset="0"/>
              </a:rPr>
              <a:t>Reynolds-Hawkins, M., &amp; Fortune, J. C. (1994). </a:t>
            </a:r>
            <a:r>
              <a:rPr lang="en-US" sz="1600" i="1" dirty="0">
                <a:latin typeface="Verdana" panose="020B0604030504040204" pitchFamily="34" charset="0"/>
                <a:ea typeface="Times New Roman" panose="02020603050405020304" pitchFamily="18" charset="0"/>
              </a:rPr>
              <a:t>Affirming the pilot study's value in responsive classroom research.</a:t>
            </a:r>
          </a:p>
          <a:p>
            <a:pPr marL="285750" marR="0" indent="-285750">
              <a:lnSpc>
                <a:spcPct val="200000"/>
              </a:lnSpc>
            </a:pPr>
            <a:r>
              <a:rPr lang="en-US" sz="1600" dirty="0">
                <a:latin typeface="Verdana" panose="020B0604030504040204" pitchFamily="34" charset="0"/>
                <a:ea typeface="Times New Roman" panose="02020603050405020304" pitchFamily="18" charset="0"/>
              </a:rPr>
              <a:t>Riley, B. (2007). The Library Media Center and Responsive Classroom Practices. Library Media Connection, 26(3), 22-23.</a:t>
            </a:r>
          </a:p>
          <a:p>
            <a:pPr marL="285750" marR="0" indent="-285750">
              <a:lnSpc>
                <a:spcPct val="200000"/>
              </a:lnSpc>
            </a:pPr>
            <a:r>
              <a:rPr lang="en-US" sz="1600" dirty="0" err="1"/>
              <a:t>Rimm</a:t>
            </a:r>
            <a:r>
              <a:rPr lang="en-US" sz="1600" dirty="0"/>
              <a:t>-Kaufman, S., Larsen, R., </a:t>
            </a:r>
            <a:r>
              <a:rPr lang="en-US" sz="1600" dirty="0" err="1"/>
              <a:t>Baroody</a:t>
            </a:r>
            <a:r>
              <a:rPr lang="en-US" sz="1600" dirty="0"/>
              <a:t>, A., </a:t>
            </a:r>
            <a:r>
              <a:rPr lang="en-US" sz="1600" dirty="0" err="1"/>
              <a:t>Curby</a:t>
            </a:r>
            <a:r>
              <a:rPr lang="en-US" sz="1600" dirty="0"/>
              <a:t>, T., </a:t>
            </a:r>
            <a:r>
              <a:rPr lang="en-US" sz="1600" dirty="0" err="1"/>
              <a:t>Ko</a:t>
            </a:r>
            <a:r>
              <a:rPr lang="en-US" sz="1600" dirty="0"/>
              <a:t>, M., Thomas, J., &amp; ... </a:t>
            </a:r>
            <a:r>
              <a:rPr lang="en-US" sz="1600" dirty="0" err="1"/>
              <a:t>DeCoster</a:t>
            </a:r>
            <a:r>
              <a:rPr lang="en-US" sz="1600" dirty="0"/>
              <a:t>, J., (2014) Efficacy of the Responsive Classroom Approach: Results From a 3-Year, Longitudinal Randomized Controlled Trial. </a:t>
            </a:r>
            <a:r>
              <a:rPr lang="en-US" sz="1600" i="1" dirty="0"/>
              <a:t>American Educational Research Journal, 51(3), </a:t>
            </a:r>
            <a:r>
              <a:rPr lang="en-US" sz="1600" dirty="0"/>
              <a:t>567-603.</a:t>
            </a:r>
          </a:p>
          <a:p>
            <a:pPr marL="285750" marR="0" indent="-285750">
              <a:lnSpc>
                <a:spcPct val="200000"/>
              </a:lnSpc>
            </a:pPr>
            <a:r>
              <a:rPr lang="en-US" sz="1600" dirty="0" err="1">
                <a:solidFill>
                  <a:schemeClr val="tx1">
                    <a:lumMod val="95000"/>
                  </a:schemeClr>
                </a:solidFill>
                <a:latin typeface="Helvetica" panose="020B0604020202020204" pitchFamily="34" charset="0"/>
              </a:rPr>
              <a:t>Rimm</a:t>
            </a:r>
            <a:r>
              <a:rPr lang="en-US" sz="1600" dirty="0">
                <a:solidFill>
                  <a:schemeClr val="tx1">
                    <a:lumMod val="95000"/>
                  </a:schemeClr>
                </a:solidFill>
                <a:latin typeface="Helvetica" panose="020B0604020202020204" pitchFamily="34" charset="0"/>
              </a:rPr>
              <a:t>-Kaufman, S. E., &amp; Sawyer, B. E. (2004). Primary-Grade Teachers' Self-Efficacy Beliefs, Attitudes toward Teaching, and Discipline and Teaching Practice Priorities in Relation to the 'Responsive Classroom' Approach. </a:t>
            </a:r>
            <a:r>
              <a:rPr lang="en-US" sz="1600" i="1" dirty="0">
                <a:solidFill>
                  <a:schemeClr val="tx1">
                    <a:lumMod val="95000"/>
                  </a:schemeClr>
                </a:solidFill>
                <a:latin typeface="Helvetica" panose="020B0604020202020204" pitchFamily="34" charset="0"/>
              </a:rPr>
              <a:t>The Elementary School Journal</a:t>
            </a:r>
            <a:r>
              <a:rPr lang="en-US" sz="1600" dirty="0">
                <a:solidFill>
                  <a:schemeClr val="tx1">
                    <a:lumMod val="95000"/>
                  </a:schemeClr>
                </a:solidFill>
                <a:latin typeface="Helvetica" panose="020B0604020202020204" pitchFamily="34" charset="0"/>
              </a:rPr>
              <a:t>, (4). 321.</a:t>
            </a:r>
            <a:endParaRPr lang="en-US" sz="1600" dirty="0">
              <a:solidFill>
                <a:schemeClr val="tx1">
                  <a:lumMod val="95000"/>
                </a:schemeClr>
              </a:solidFill>
            </a:endParaRPr>
          </a:p>
          <a:p>
            <a:pPr marL="285750" marR="0" indent="-285750">
              <a:lnSpc>
                <a:spcPct val="200000"/>
              </a:lnSpc>
            </a:pPr>
            <a:r>
              <a:rPr lang="en-US" sz="1600" dirty="0"/>
              <a:t>Smith, Mark K. (2002, 2008) ‘Howard Gardner and multiple intelligences’, </a:t>
            </a:r>
            <a:r>
              <a:rPr lang="en-US" sz="1600" i="1" dirty="0"/>
              <a:t>the encyclopedia of informal education</a:t>
            </a:r>
            <a:r>
              <a:rPr lang="en-US" sz="1600" dirty="0"/>
              <a:t>, </a:t>
            </a:r>
            <a:r>
              <a:rPr lang="en-US" sz="1600" u="sng" dirty="0">
                <a:hlinkClick r:id="rId2"/>
              </a:rPr>
              <a:t>http://www.infed.org/mobi/howard-gardner-multiple-intelligences-and-education</a:t>
            </a:r>
            <a:r>
              <a:rPr lang="en-US" dirty="0"/>
              <a:t>.</a:t>
            </a:r>
            <a:r>
              <a:rPr lang="en-US" dirty="0">
                <a:latin typeface="Verdana" panose="020B0604030504040204" pitchFamily="34" charset="0"/>
                <a:ea typeface="Times New Roman" panose="02020603050405020304" pitchFamily="18" charset="0"/>
              </a:rPr>
              <a:t> </a:t>
            </a:r>
            <a:endParaRPr lang="en-US" sz="3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63873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530" y="172278"/>
            <a:ext cx="11767931" cy="6678751"/>
          </a:xfrm>
          <a:prstGeom prst="rect">
            <a:avLst/>
          </a:prstGeom>
          <a:noFill/>
        </p:spPr>
        <p:txBody>
          <a:bodyPr wrap="square" rtlCol="0">
            <a:spAutoFit/>
          </a:bodyPr>
          <a:lstStyle/>
          <a:p>
            <a:pPr marL="285750" lvl="0" indent="-285750">
              <a:lnSpc>
                <a:spcPct val="200000"/>
              </a:lnSpc>
            </a:pPr>
            <a:r>
              <a:rPr lang="en-US" sz="1600" dirty="0">
                <a:solidFill>
                  <a:prstClr val="white"/>
                </a:solidFill>
                <a:latin typeface="Verdana" panose="020B0604030504040204" pitchFamily="34" charset="0"/>
                <a:ea typeface="Times New Roman" panose="02020603050405020304" pitchFamily="18" charset="0"/>
              </a:rPr>
              <a:t>Stearns, C. (2016). Responsive classroom?: A critique of a social emotional learning program.</a:t>
            </a:r>
            <a:r>
              <a:rPr lang="en-US" sz="1600" i="1" dirty="0">
                <a:solidFill>
                  <a:prstClr val="white"/>
                </a:solidFill>
                <a:latin typeface="Verdana" panose="020B0604030504040204" pitchFamily="34" charset="0"/>
                <a:ea typeface="Times New Roman" panose="02020603050405020304" pitchFamily="18" charset="0"/>
              </a:rPr>
              <a:t> Critical Studies in Education, 57</a:t>
            </a:r>
            <a:r>
              <a:rPr lang="en-US" sz="1600" dirty="0">
                <a:solidFill>
                  <a:prstClr val="white"/>
                </a:solidFill>
                <a:latin typeface="Verdana" panose="020B0604030504040204" pitchFamily="34" charset="0"/>
                <a:ea typeface="Times New Roman" panose="02020603050405020304" pitchFamily="18" charset="0"/>
              </a:rPr>
              <a:t>(3), 330-341. doi:10.1080/17508487.2015.1076493 </a:t>
            </a:r>
            <a:endParaRPr lang="en-US" sz="2800" dirty="0">
              <a:solidFill>
                <a:prstClr val="white"/>
              </a:solidFill>
              <a:latin typeface="Times New Roman" panose="02020603050405020304" pitchFamily="18" charset="0"/>
              <a:ea typeface="Times New Roman" panose="02020603050405020304" pitchFamily="18" charset="0"/>
            </a:endParaRPr>
          </a:p>
          <a:p>
            <a:pPr marL="285750" lvl="0" indent="-285750">
              <a:lnSpc>
                <a:spcPct val="200000"/>
              </a:lnSpc>
            </a:pPr>
            <a:r>
              <a:rPr lang="en-US" sz="1600" dirty="0" err="1">
                <a:solidFill>
                  <a:prstClr val="white"/>
                </a:solidFill>
                <a:latin typeface="Verdana" panose="020B0604030504040204" pitchFamily="34" charset="0"/>
                <a:ea typeface="Times New Roman" panose="02020603050405020304" pitchFamily="18" charset="0"/>
              </a:rPr>
              <a:t>Stensrud</a:t>
            </a:r>
            <a:r>
              <a:rPr lang="en-US" sz="1600" dirty="0">
                <a:solidFill>
                  <a:prstClr val="white"/>
                </a:solidFill>
                <a:latin typeface="Verdana" panose="020B0604030504040204" pitchFamily="34" charset="0"/>
                <a:ea typeface="Times New Roman" panose="02020603050405020304" pitchFamily="18" charset="0"/>
              </a:rPr>
              <a:t>, M., (Author). (2014). A complimentary combination: Responsive classroom and </a:t>
            </a:r>
            <a:r>
              <a:rPr lang="en-US" sz="1600" dirty="0" err="1">
                <a:solidFill>
                  <a:prstClr val="white"/>
                </a:solidFill>
                <a:latin typeface="Verdana" panose="020B0604030504040204" pitchFamily="34" charset="0"/>
                <a:ea typeface="Times New Roman" panose="02020603050405020304" pitchFamily="18" charset="0"/>
              </a:rPr>
              <a:t>orff</a:t>
            </a:r>
            <a:r>
              <a:rPr lang="en-US" sz="1600" dirty="0">
                <a:solidFill>
                  <a:prstClr val="white"/>
                </a:solidFill>
                <a:latin typeface="Verdana" panose="020B0604030504040204" pitchFamily="34" charset="0"/>
                <a:ea typeface="Times New Roman" panose="02020603050405020304" pitchFamily="18" charset="0"/>
              </a:rPr>
              <a:t> </a:t>
            </a:r>
            <a:r>
              <a:rPr lang="en-US" sz="1600" dirty="0" err="1">
                <a:solidFill>
                  <a:prstClr val="white"/>
                </a:solidFill>
                <a:latin typeface="Verdana" panose="020B0604030504040204" pitchFamily="34" charset="0"/>
                <a:ea typeface="Times New Roman" panose="02020603050405020304" pitchFamily="18" charset="0"/>
              </a:rPr>
              <a:t>schulwerk</a:t>
            </a:r>
            <a:r>
              <a:rPr lang="en-US" sz="1600" dirty="0">
                <a:solidFill>
                  <a:prstClr val="white"/>
                </a:solidFill>
                <a:latin typeface="Verdana" panose="020B0604030504040204" pitchFamily="34" charset="0"/>
                <a:ea typeface="Times New Roman" panose="02020603050405020304" pitchFamily="18" charset="0"/>
              </a:rPr>
              <a:t>.</a:t>
            </a:r>
            <a:r>
              <a:rPr lang="en-US" sz="1600" i="1" dirty="0">
                <a:solidFill>
                  <a:prstClr val="white"/>
                </a:solidFill>
                <a:latin typeface="Verdana" panose="020B0604030504040204" pitchFamily="34" charset="0"/>
                <a:ea typeface="Times New Roman" panose="02020603050405020304" pitchFamily="18" charset="0"/>
              </a:rPr>
              <a:t> The Orff Echo, 46</a:t>
            </a:r>
            <a:r>
              <a:rPr lang="en-US" sz="1600" dirty="0">
                <a:solidFill>
                  <a:prstClr val="white"/>
                </a:solidFill>
                <a:latin typeface="Verdana" panose="020B0604030504040204" pitchFamily="34" charset="0"/>
                <a:ea typeface="Times New Roman" panose="02020603050405020304" pitchFamily="18" charset="0"/>
              </a:rPr>
              <a:t>(3), 34-41. </a:t>
            </a:r>
            <a:endParaRPr lang="en-US" sz="1600" dirty="0"/>
          </a:p>
          <a:p>
            <a:pPr marL="285750" indent="-285750">
              <a:lnSpc>
                <a:spcPct val="200000"/>
              </a:lnSpc>
            </a:pPr>
            <a:r>
              <a:rPr lang="en-US" sz="1600" dirty="0" err="1"/>
              <a:t>Wanless</a:t>
            </a:r>
            <a:r>
              <a:rPr lang="en-US" sz="1600" dirty="0"/>
              <a:t>, S. B., </a:t>
            </a:r>
            <a:r>
              <a:rPr lang="en-US" sz="1600" dirty="0" err="1"/>
              <a:t>Rimm</a:t>
            </a:r>
            <a:r>
              <a:rPr lang="en-US" sz="1600" dirty="0"/>
              <a:t>-Kaufman, S., </a:t>
            </a:r>
            <a:r>
              <a:rPr lang="en-US" sz="1600" dirty="0" err="1"/>
              <a:t>Abry</a:t>
            </a:r>
            <a:r>
              <a:rPr lang="en-US" sz="1600" dirty="0"/>
              <a:t>, T., Larsen, R. A., &amp; Patton, C. L. (2015). Erratum to: Engagement in training as a mechanism to understanding fidelity of implementation of the responsive classroom approach.</a:t>
            </a:r>
            <a:r>
              <a:rPr lang="en-US" sz="1600" i="1" dirty="0"/>
              <a:t> Prevention Science: The Official Journal of the Society for Prevention Research, 16</a:t>
            </a:r>
            <a:r>
              <a:rPr lang="en-US" sz="1600" dirty="0"/>
              <a:t>(8), 1117-1117. doi:10.1007/s11121-014-0536-5 </a:t>
            </a:r>
            <a:endParaRPr lang="en-US" sz="1600" dirty="0">
              <a:latin typeface="Verdana" panose="020B0604030504040204" pitchFamily="34" charset="0"/>
              <a:ea typeface="Times New Roman" panose="02020603050405020304" pitchFamily="18" charset="0"/>
            </a:endParaRPr>
          </a:p>
          <a:p>
            <a:pPr marL="285750" marR="0" indent="-285750">
              <a:lnSpc>
                <a:spcPct val="200000"/>
              </a:lnSpc>
            </a:pPr>
            <a:r>
              <a:rPr lang="en-US" sz="1600" dirty="0" err="1">
                <a:latin typeface="Verdana" panose="020B0604030504040204" pitchFamily="34" charset="0"/>
                <a:ea typeface="Times New Roman" panose="02020603050405020304" pitchFamily="18" charset="0"/>
              </a:rPr>
              <a:t>Winterman</a:t>
            </a:r>
            <a:r>
              <a:rPr lang="en-US" sz="1600" dirty="0">
                <a:latin typeface="Verdana" panose="020B0604030504040204" pitchFamily="34" charset="0"/>
                <a:ea typeface="Times New Roman" panose="02020603050405020304" pitchFamily="18" charset="0"/>
              </a:rPr>
              <a:t>, K. G., &amp; </a:t>
            </a:r>
            <a:r>
              <a:rPr lang="en-US" sz="1600" dirty="0" err="1">
                <a:latin typeface="Verdana" panose="020B0604030504040204" pitchFamily="34" charset="0"/>
                <a:ea typeface="Times New Roman" panose="02020603050405020304" pitchFamily="18" charset="0"/>
              </a:rPr>
              <a:t>Sapona</a:t>
            </a:r>
            <a:r>
              <a:rPr lang="en-US" sz="1600" dirty="0">
                <a:latin typeface="Verdana" panose="020B0604030504040204" pitchFamily="34" charset="0"/>
                <a:ea typeface="Times New Roman" panose="02020603050405020304" pitchFamily="18" charset="0"/>
              </a:rPr>
              <a:t>, R. H. (2002). Everyone's included: Supporting young children with autism spectrum disorders in a responsive classroom learning environment.</a:t>
            </a:r>
            <a:r>
              <a:rPr lang="en-US" sz="1600" i="1" dirty="0">
                <a:latin typeface="Verdana" panose="020B0604030504040204" pitchFamily="34" charset="0"/>
                <a:ea typeface="Times New Roman" panose="02020603050405020304" pitchFamily="18" charset="0"/>
              </a:rPr>
              <a:t> TEACHING Exceptional Children, 35</a:t>
            </a:r>
            <a:r>
              <a:rPr lang="en-US" sz="1600" dirty="0">
                <a:latin typeface="Verdana" panose="020B0604030504040204" pitchFamily="34" charset="0"/>
                <a:ea typeface="Times New Roman" panose="02020603050405020304" pitchFamily="18" charset="0"/>
              </a:rPr>
              <a:t>(1), 30-35. </a:t>
            </a:r>
          </a:p>
          <a:p>
            <a:pPr marL="285750" marR="0" indent="-285750">
              <a:lnSpc>
                <a:spcPct val="200000"/>
              </a:lnSpc>
            </a:pPr>
            <a:endParaRPr lang="en-US"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7053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1348</TotalTime>
  <Words>2362</Words>
  <Application>Microsoft Office PowerPoint</Application>
  <PresentationFormat>Widescreen</PresentationFormat>
  <Paragraphs>137</Paragraphs>
  <Slides>29</Slides>
  <Notes>0</Notes>
  <HiddenSlides>0</HiddenSlides>
  <MMClips>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Century Gothic</vt:lpstr>
      <vt:lpstr>Helvetica</vt:lpstr>
      <vt:lpstr>Times New Roman</vt:lpstr>
      <vt:lpstr>Verdana</vt:lpstr>
      <vt:lpstr>Wingdings 2</vt:lpstr>
      <vt:lpstr>Quotable</vt:lpstr>
      <vt:lpstr>The Responsive Classroom (RC) Approach</vt:lpstr>
      <vt:lpstr>Who and When?</vt:lpstr>
      <vt:lpstr>What is a responsive classroom education?</vt:lpstr>
      <vt:lpstr>PowerPoint Presentation</vt:lpstr>
      <vt:lpstr>Responsive Classroom Approach video</vt:lpstr>
      <vt:lpstr>Guiding Principles based on social skills</vt:lpstr>
      <vt:lpstr>Shared Practices (K–8)</vt:lpstr>
      <vt:lpstr>Meeting circle with the RC approach</vt:lpstr>
      <vt:lpstr>Elementary Practices (K–6) </vt:lpstr>
      <vt:lpstr>Choosing a partner with the RC approach</vt:lpstr>
      <vt:lpstr>Middle School Practices (5–8) </vt:lpstr>
      <vt:lpstr>Calming down with the RC approach</vt:lpstr>
      <vt:lpstr>Responsive Classrooms showcase Howard Gardner’s Multiple Intelligences as well as Visual, Auditory, Kinesthetic, and Tactile (VAKT) learners </vt:lpstr>
      <vt:lpstr>PowerPoint Presentation</vt:lpstr>
      <vt:lpstr>Multiple Intelligences applied through RC</vt:lpstr>
      <vt:lpstr>Talking to a partner with the RC approach</vt:lpstr>
      <vt:lpstr>Visual, auditory, kinesthetic, and tactile learners (VAKT)</vt:lpstr>
      <vt:lpstr>Working with a Science Partner: the RC approach</vt:lpstr>
      <vt:lpstr>Responsive Classroom helps with discipline</vt:lpstr>
      <vt:lpstr>Pros and Cons of RC: Studies and critiques</vt:lpstr>
      <vt:lpstr>AMERICAN EDUCATIONAL RESEARCH ASSOCIATION</vt:lpstr>
      <vt:lpstr>What will studies show years from now?</vt:lpstr>
      <vt:lpstr>Does the responsive classroom gloss over difficult experiences?</vt:lpstr>
      <vt:lpstr>References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Responsive Classroom Approach</dc:title>
  <dc:creator>Samantha Bremekamp</dc:creator>
  <cp:lastModifiedBy>Samantha Bremekamp</cp:lastModifiedBy>
  <cp:revision>49</cp:revision>
  <dcterms:created xsi:type="dcterms:W3CDTF">2016-10-09T14:49:28Z</dcterms:created>
  <dcterms:modified xsi:type="dcterms:W3CDTF">2016-11-27T17:11:11Z</dcterms:modified>
</cp:coreProperties>
</file>